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0" r:id="rId3"/>
    <p:sldId id="271" r:id="rId4"/>
    <p:sldId id="272" r:id="rId5"/>
    <p:sldId id="273" r:id="rId6"/>
    <p:sldId id="276" r:id="rId7"/>
    <p:sldId id="275" r:id="rId8"/>
    <p:sldId id="277" r:id="rId9"/>
    <p:sldId id="278" r:id="rId10"/>
    <p:sldId id="279" r:id="rId11"/>
    <p:sldId id="285" r:id="rId12"/>
    <p:sldId id="281" r:id="rId13"/>
    <p:sldId id="284" r:id="rId14"/>
    <p:sldId id="283" r:id="rId15"/>
    <p:sldId id="282" r:id="rId16"/>
    <p:sldId id="256" r:id="rId17"/>
    <p:sldId id="257" r:id="rId18"/>
    <p:sldId id="258" r:id="rId19"/>
    <p:sldId id="260" r:id="rId20"/>
    <p:sldId id="261" r:id="rId21"/>
    <p:sldId id="262" r:id="rId22"/>
    <p:sldId id="263" r:id="rId23"/>
    <p:sldId id="264" r:id="rId24"/>
    <p:sldId id="267" r:id="rId25"/>
    <p:sldId id="26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6" autoAdjust="0"/>
    <p:restoredTop sz="94624" autoAdjust="0"/>
  </p:normalViewPr>
  <p:slideViewPr>
    <p:cSldViewPr>
      <p:cViewPr>
        <p:scale>
          <a:sx n="66" d="100"/>
          <a:sy n="66" d="100"/>
        </p:scale>
        <p:origin x="1482"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1143000"/>
          </a:xfrm>
        </p:spPr>
        <p:txBody>
          <a:bodyPr/>
          <a:lstStyle/>
          <a:p>
            <a:r>
              <a:rPr lang="en-US" dirty="0" smtClean="0">
                <a:solidFill>
                  <a:srgbClr val="FFFF00"/>
                </a:solidFill>
              </a:rPr>
              <a:t>MYSTERIOUS PLACES ON EARTH</a:t>
            </a:r>
            <a:endParaRPr lang="en-US" dirty="0">
              <a:solidFill>
                <a:srgbClr val="FFFF00"/>
              </a:solidFill>
            </a:endParaRPr>
          </a:p>
        </p:txBody>
      </p:sp>
    </p:spTree>
    <p:extLst>
      <p:ext uri="{BB962C8B-B14F-4D97-AF65-F5344CB8AC3E}">
        <p14:creationId xmlns:p14="http://schemas.microsoft.com/office/powerpoint/2010/main" val="157164247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590800" y="533400"/>
            <a:ext cx="4464620" cy="584775"/>
          </a:xfrm>
          <a:prstGeom prst="rect">
            <a:avLst/>
          </a:prstGeom>
        </p:spPr>
        <p:txBody>
          <a:bodyPr wrap="none">
            <a:spAutoFit/>
          </a:bodyPr>
          <a:lstStyle/>
          <a:p>
            <a:pPr fontAlgn="base"/>
            <a:r>
              <a:rPr lang="en-US" sz="3200" dirty="0" smtClean="0">
                <a:solidFill>
                  <a:schemeClr val="tx2">
                    <a:lumMod val="60000"/>
                    <a:lumOff val="40000"/>
                  </a:schemeClr>
                </a:solidFill>
              </a:rPr>
              <a:t>PARANORMAL ACTIVITIES</a:t>
            </a:r>
            <a:endParaRPr lang="en-US" sz="3200" b="0" i="0" dirty="0">
              <a:solidFill>
                <a:schemeClr val="tx2">
                  <a:lumMod val="60000"/>
                  <a:lumOff val="40000"/>
                </a:schemeClr>
              </a:solidFill>
              <a:effectLst/>
            </a:endParaRPr>
          </a:p>
        </p:txBody>
      </p:sp>
      <p:sp>
        <p:nvSpPr>
          <p:cNvPr id="3" name="Rectangle 2"/>
          <p:cNvSpPr/>
          <p:nvPr/>
        </p:nvSpPr>
        <p:spPr>
          <a:xfrm>
            <a:off x="801392" y="1295401"/>
            <a:ext cx="8114008" cy="5262979"/>
          </a:xfrm>
          <a:prstGeom prst="rect">
            <a:avLst/>
          </a:prstGeom>
        </p:spPr>
        <p:txBody>
          <a:bodyPr wrap="square">
            <a:spAutoFit/>
          </a:bodyPr>
          <a:lstStyle/>
          <a:p>
            <a:r>
              <a:rPr lang="en-US" sz="2400" dirty="0">
                <a:solidFill>
                  <a:schemeClr val="tx2">
                    <a:lumMod val="60000"/>
                    <a:lumOff val="40000"/>
                  </a:schemeClr>
                </a:solidFill>
              </a:rPr>
              <a:t>The people around the forest believe that one who enters the forest never returns. They believe that the forest is haunted by the spirits of the peasants who were brutally murdered in the forest</a:t>
            </a:r>
            <a:r>
              <a:rPr lang="en-US" sz="2400" dirty="0" smtClean="0">
                <a:solidFill>
                  <a:schemeClr val="tx2">
                    <a:lumMod val="60000"/>
                    <a:lumOff val="40000"/>
                  </a:schemeClr>
                </a:solidFill>
              </a:rPr>
              <a:t>.</a:t>
            </a:r>
            <a:r>
              <a:rPr lang="en-US" sz="2400" dirty="0"/>
              <a:t> </a:t>
            </a:r>
            <a:r>
              <a:rPr lang="en-US" sz="2400" dirty="0">
                <a:solidFill>
                  <a:schemeClr val="tx2">
                    <a:lumMod val="60000"/>
                    <a:lumOff val="40000"/>
                  </a:schemeClr>
                </a:solidFill>
              </a:rPr>
              <a:t>These spirits punish those who enter the forest</a:t>
            </a:r>
            <a:r>
              <a:rPr lang="en-US" sz="2400" dirty="0" smtClean="0">
                <a:solidFill>
                  <a:schemeClr val="tx2">
                    <a:lumMod val="60000"/>
                    <a:lumOff val="40000"/>
                  </a:schemeClr>
                </a:solidFill>
              </a:rPr>
              <a:t>. </a:t>
            </a:r>
            <a:r>
              <a:rPr lang="en-US" sz="2400" dirty="0">
                <a:solidFill>
                  <a:schemeClr val="tx2">
                    <a:lumMod val="60000"/>
                    <a:lumOff val="40000"/>
                  </a:schemeClr>
                </a:solidFill>
              </a:rPr>
              <a:t>Many have heard strange laughter and sounds from trees. Some visitors have seen strange faces without bodies suddenly appearing from nowhere</a:t>
            </a:r>
            <a:r>
              <a:rPr lang="en-US" sz="2400" dirty="0" smtClean="0">
                <a:solidFill>
                  <a:schemeClr val="tx2">
                    <a:lumMod val="60000"/>
                    <a:lumOff val="40000"/>
                  </a:schemeClr>
                </a:solidFill>
              </a:rPr>
              <a:t>. People </a:t>
            </a:r>
            <a:r>
              <a:rPr lang="en-US" sz="2400" dirty="0">
                <a:solidFill>
                  <a:schemeClr val="tx2">
                    <a:lumMod val="60000"/>
                    <a:lumOff val="40000"/>
                  </a:schemeClr>
                </a:solidFill>
              </a:rPr>
              <a:t>who entered the woods came out with unexplained rashes, scratches and burns. Some also got headaches, nose bleeds and experienced nausea</a:t>
            </a:r>
            <a:r>
              <a:rPr lang="en-US" sz="2400" dirty="0" smtClean="0">
                <a:solidFill>
                  <a:schemeClr val="tx2">
                    <a:lumMod val="60000"/>
                    <a:lumOff val="40000"/>
                  </a:schemeClr>
                </a:solidFill>
              </a:rPr>
              <a:t>.</a:t>
            </a:r>
          </a:p>
          <a:p>
            <a:endParaRPr lang="en-US" sz="2400" dirty="0">
              <a:solidFill>
                <a:schemeClr val="tx2">
                  <a:lumMod val="60000"/>
                  <a:lumOff val="40000"/>
                </a:schemeClr>
              </a:solidFill>
            </a:endParaRPr>
          </a:p>
          <a:p>
            <a:r>
              <a:rPr lang="en-US" sz="2400" dirty="0">
                <a:solidFill>
                  <a:schemeClr val="tx2">
                    <a:lumMod val="60000"/>
                    <a:lumOff val="40000"/>
                  </a:schemeClr>
                </a:solidFill>
              </a:rPr>
              <a:t>Some believe that the forest might be a gateway to another dimension or is the boundary between our world and another world. Many visitors have reported experiencing missing time when in the forest.</a:t>
            </a:r>
          </a:p>
        </p:txBody>
      </p:sp>
    </p:spTree>
    <p:extLst>
      <p:ext uri="{BB962C8B-B14F-4D97-AF65-F5344CB8AC3E}">
        <p14:creationId xmlns:p14="http://schemas.microsoft.com/office/powerpoint/2010/main" val="98343620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Hoia-Baciu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15907"/>
            <a:ext cx="6096000" cy="4060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02188" y="4786699"/>
            <a:ext cx="3044423" cy="369332"/>
          </a:xfrm>
          <a:prstGeom prst="rect">
            <a:avLst/>
          </a:prstGeom>
        </p:spPr>
        <p:txBody>
          <a:bodyPr wrap="none">
            <a:spAutoFit/>
          </a:bodyPr>
          <a:lstStyle/>
          <a:p>
            <a:r>
              <a:rPr lang="en-US" i="1" dirty="0">
                <a:solidFill>
                  <a:schemeClr val="tx2">
                    <a:lumMod val="60000"/>
                    <a:lumOff val="40000"/>
                  </a:schemeClr>
                </a:solidFill>
                <a:latin typeface="Open Sans"/>
              </a:rPr>
              <a:t>Spooky foggy forest at night</a:t>
            </a:r>
            <a:endParaRPr lang="en-US" dirty="0">
              <a:solidFill>
                <a:schemeClr val="tx2">
                  <a:lumMod val="60000"/>
                  <a:lumOff val="40000"/>
                </a:schemeClr>
              </a:solidFill>
            </a:endParaRPr>
          </a:p>
        </p:txBody>
      </p:sp>
      <p:sp>
        <p:nvSpPr>
          <p:cNvPr id="6" name="Rectangle 5"/>
          <p:cNvSpPr/>
          <p:nvPr/>
        </p:nvSpPr>
        <p:spPr>
          <a:xfrm>
            <a:off x="800100" y="5469972"/>
            <a:ext cx="7848600" cy="646331"/>
          </a:xfrm>
          <a:prstGeom prst="rect">
            <a:avLst/>
          </a:prstGeom>
        </p:spPr>
        <p:txBody>
          <a:bodyPr wrap="square">
            <a:spAutoFit/>
          </a:bodyPr>
          <a:lstStyle/>
          <a:p>
            <a:r>
              <a:rPr lang="en-US" dirty="0">
                <a:solidFill>
                  <a:schemeClr val="tx2">
                    <a:lumMod val="60000"/>
                    <a:lumOff val="40000"/>
                  </a:schemeClr>
                </a:solidFill>
                <a:latin typeface="Open Sans"/>
              </a:rPr>
              <a:t>The photographs taken in the forest showed shadowy figures and images that were not present when the photos were clicked.</a:t>
            </a:r>
            <a:endParaRPr lang="en-US" dirty="0">
              <a:solidFill>
                <a:schemeClr val="tx2">
                  <a:lumMod val="60000"/>
                  <a:lumOff val="40000"/>
                </a:schemeClr>
              </a:solidFill>
            </a:endParaRPr>
          </a:p>
        </p:txBody>
      </p:sp>
    </p:spTree>
    <p:extLst>
      <p:ext uri="{BB962C8B-B14F-4D97-AF65-F5344CB8AC3E}">
        <p14:creationId xmlns:p14="http://schemas.microsoft.com/office/powerpoint/2010/main" val="337898012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352800" y="685800"/>
            <a:ext cx="2492029" cy="584775"/>
          </a:xfrm>
          <a:prstGeom prst="rect">
            <a:avLst/>
          </a:prstGeom>
        </p:spPr>
        <p:txBody>
          <a:bodyPr wrap="none">
            <a:spAutoFit/>
          </a:bodyPr>
          <a:lstStyle/>
          <a:p>
            <a:pPr fontAlgn="base"/>
            <a:r>
              <a:rPr lang="en-US" sz="3200" dirty="0">
                <a:solidFill>
                  <a:schemeClr val="tx2">
                    <a:lumMod val="60000"/>
                    <a:lumOff val="40000"/>
                  </a:schemeClr>
                </a:solidFill>
              </a:rPr>
              <a:t>UFO Sightings</a:t>
            </a:r>
            <a:endParaRPr lang="en-US" sz="3200" b="0" i="0" dirty="0">
              <a:solidFill>
                <a:schemeClr val="tx2">
                  <a:lumMod val="60000"/>
                  <a:lumOff val="40000"/>
                </a:schemeClr>
              </a:solidFill>
              <a:effectLst/>
            </a:endParaRPr>
          </a:p>
        </p:txBody>
      </p:sp>
      <p:sp>
        <p:nvSpPr>
          <p:cNvPr id="3" name="Rectangle 2"/>
          <p:cNvSpPr/>
          <p:nvPr/>
        </p:nvSpPr>
        <p:spPr>
          <a:xfrm>
            <a:off x="457200" y="1676401"/>
            <a:ext cx="8458200" cy="3416320"/>
          </a:xfrm>
          <a:prstGeom prst="rect">
            <a:avLst/>
          </a:prstGeom>
        </p:spPr>
        <p:txBody>
          <a:bodyPr wrap="square">
            <a:spAutoFit/>
          </a:bodyPr>
          <a:lstStyle/>
          <a:p>
            <a:r>
              <a:rPr lang="en-US" sz="2400" dirty="0">
                <a:solidFill>
                  <a:schemeClr val="tx2">
                    <a:lumMod val="60000"/>
                    <a:lumOff val="40000"/>
                  </a:schemeClr>
                </a:solidFill>
              </a:rPr>
              <a:t>Many have reported of UFOs flying over the area. The reason of disappearances is also linked with alien abductions. The forest became famous for its UFO sightings in 1968. A biologist </a:t>
            </a:r>
            <a:r>
              <a:rPr lang="en-US" sz="2400" dirty="0" smtClean="0">
                <a:solidFill>
                  <a:schemeClr val="tx2">
                    <a:lumMod val="60000"/>
                    <a:lumOff val="40000"/>
                  </a:schemeClr>
                </a:solidFill>
              </a:rPr>
              <a:t>named </a:t>
            </a:r>
            <a:r>
              <a:rPr lang="en-US" sz="2400" i="1" dirty="0" smtClean="0">
                <a:solidFill>
                  <a:schemeClr val="tx2">
                    <a:lumMod val="60000"/>
                    <a:lumOff val="40000"/>
                  </a:schemeClr>
                </a:solidFill>
              </a:rPr>
              <a:t>Alexandra </a:t>
            </a:r>
            <a:r>
              <a:rPr lang="en-US" sz="2400" i="1" dirty="0">
                <a:solidFill>
                  <a:schemeClr val="tx2">
                    <a:lumMod val="60000"/>
                    <a:lumOff val="40000"/>
                  </a:schemeClr>
                </a:solidFill>
              </a:rPr>
              <a:t>Sift</a:t>
            </a:r>
            <a:r>
              <a:rPr lang="en-US" sz="2400" dirty="0">
                <a:solidFill>
                  <a:schemeClr val="tx2">
                    <a:lumMod val="60000"/>
                    <a:lumOff val="40000"/>
                  </a:schemeClr>
                </a:solidFill>
              </a:rPr>
              <a:t> had come to the forest to study the strange phenomena occurring there. She captured images of a strange disc shaped object flying over the forests. Then in the same </a:t>
            </a:r>
            <a:r>
              <a:rPr lang="en-US" sz="2400" dirty="0" smtClean="0">
                <a:solidFill>
                  <a:schemeClr val="tx2">
                    <a:lumMod val="60000"/>
                    <a:lumOff val="40000"/>
                  </a:schemeClr>
                </a:solidFill>
              </a:rPr>
              <a:t>year </a:t>
            </a:r>
            <a:r>
              <a:rPr lang="en-US" sz="2400" dirty="0">
                <a:solidFill>
                  <a:schemeClr val="tx2">
                    <a:lumMod val="60000"/>
                    <a:lumOff val="40000"/>
                  </a:schemeClr>
                </a:solidFill>
              </a:rPr>
              <a:t>Emil </a:t>
            </a:r>
            <a:r>
              <a:rPr lang="en-US" sz="2400" dirty="0" err="1">
                <a:solidFill>
                  <a:schemeClr val="tx2">
                    <a:lumMod val="60000"/>
                    <a:lumOff val="40000"/>
                  </a:schemeClr>
                </a:solidFill>
              </a:rPr>
              <a:t>Barnea</a:t>
            </a:r>
            <a:r>
              <a:rPr lang="en-US" sz="2400" dirty="0">
                <a:solidFill>
                  <a:schemeClr val="tx2">
                    <a:lumMod val="60000"/>
                    <a:lumOff val="40000"/>
                  </a:schemeClr>
                </a:solidFill>
              </a:rPr>
              <a:t>, a military technician also clicked clearer photos of the similar objects. In the 1970s the </a:t>
            </a:r>
            <a:r>
              <a:rPr lang="en-US" sz="2400" b="1" dirty="0">
                <a:solidFill>
                  <a:schemeClr val="tx2">
                    <a:lumMod val="60000"/>
                    <a:lumOff val="40000"/>
                  </a:schemeClr>
                </a:solidFill>
              </a:rPr>
              <a:t>Hoia-Baciu forest</a:t>
            </a:r>
            <a:r>
              <a:rPr lang="en-US" sz="2400" dirty="0">
                <a:solidFill>
                  <a:schemeClr val="tx2">
                    <a:lumMod val="60000"/>
                    <a:lumOff val="40000"/>
                  </a:schemeClr>
                </a:solidFill>
              </a:rPr>
              <a:t> became famous for the UFO </a:t>
            </a:r>
            <a:r>
              <a:rPr lang="en-US" sz="2400" dirty="0">
                <a:solidFill>
                  <a:schemeClr val="tx2">
                    <a:lumMod val="60000"/>
                    <a:lumOff val="40000"/>
                  </a:schemeClr>
                </a:solidFill>
                <a:latin typeface="Open Sans"/>
              </a:rPr>
              <a:t>sightings</a:t>
            </a:r>
            <a:r>
              <a:rPr lang="en-US" dirty="0">
                <a:solidFill>
                  <a:schemeClr val="tx2">
                    <a:lumMod val="60000"/>
                    <a:lumOff val="40000"/>
                  </a:schemeClr>
                </a:solidFill>
                <a:latin typeface="Open Sans"/>
              </a:rPr>
              <a:t>.</a:t>
            </a:r>
            <a:endParaRPr lang="en-US" dirty="0">
              <a:solidFill>
                <a:schemeClr val="tx2">
                  <a:lumMod val="60000"/>
                  <a:lumOff val="40000"/>
                </a:schemeClr>
              </a:solidFill>
            </a:endParaRPr>
          </a:p>
        </p:txBody>
      </p:sp>
    </p:spTree>
    <p:extLst>
      <p:ext uri="{BB962C8B-B14F-4D97-AF65-F5344CB8AC3E}">
        <p14:creationId xmlns:p14="http://schemas.microsoft.com/office/powerpoint/2010/main" val="32215154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434" name="Picture 2" descr="Ufo sighting at Hoia Baciu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
            <a:ext cx="7582370"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90988" y="5334000"/>
            <a:ext cx="3276794" cy="369332"/>
          </a:xfrm>
          <a:prstGeom prst="rect">
            <a:avLst/>
          </a:prstGeom>
        </p:spPr>
        <p:txBody>
          <a:bodyPr wrap="none">
            <a:spAutoFit/>
          </a:bodyPr>
          <a:lstStyle/>
          <a:p>
            <a:r>
              <a:rPr lang="da-DK" dirty="0">
                <a:solidFill>
                  <a:schemeClr val="tx2">
                    <a:lumMod val="60000"/>
                    <a:lumOff val="40000"/>
                  </a:schemeClr>
                </a:solidFill>
              </a:rPr>
              <a:t>UFO sighting at Hoia Baciu forest</a:t>
            </a:r>
            <a:endParaRPr lang="en-US" dirty="0">
              <a:solidFill>
                <a:schemeClr val="tx2">
                  <a:lumMod val="60000"/>
                  <a:lumOff val="40000"/>
                </a:schemeClr>
              </a:solidFill>
            </a:endParaRPr>
          </a:p>
        </p:txBody>
      </p:sp>
    </p:spTree>
    <p:extLst>
      <p:ext uri="{BB962C8B-B14F-4D97-AF65-F5344CB8AC3E}">
        <p14:creationId xmlns:p14="http://schemas.microsoft.com/office/powerpoint/2010/main" val="355648017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additive="base">
                                        <p:cTn id="7" dur="500" fill="hold"/>
                                        <p:tgtEl>
                                          <p:spTgt spid="18434"/>
                                        </p:tgtEl>
                                        <p:attrNameLst>
                                          <p:attrName>ppt_x</p:attrName>
                                        </p:attrNameLst>
                                      </p:cBhvr>
                                      <p:tavLst>
                                        <p:tav tm="0">
                                          <p:val>
                                            <p:strVal val="#ppt_x"/>
                                          </p:val>
                                        </p:tav>
                                        <p:tav tm="100000">
                                          <p:val>
                                            <p:strVal val="#ppt_x"/>
                                          </p:val>
                                        </p:tav>
                                      </p:tavLst>
                                    </p:anim>
                                    <p:anim calcmode="lin" valueType="num">
                                      <p:cBhvr additive="base">
                                        <p:cTn id="8"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IN" b="1" dirty="0" smtClean="0">
                <a:solidFill>
                  <a:schemeClr val="tx2">
                    <a:lumMod val="60000"/>
                    <a:lumOff val="40000"/>
                  </a:schemeClr>
                </a:solidFill>
              </a:rPr>
              <a:t>A SCIENTIFIC APPROACH...</a:t>
            </a:r>
            <a:endParaRPr lang="en-IN" b="1" dirty="0">
              <a:solidFill>
                <a:schemeClr val="tx2">
                  <a:lumMod val="60000"/>
                  <a:lumOff val="40000"/>
                </a:schemeClr>
              </a:solidFill>
            </a:endParaRPr>
          </a:p>
        </p:txBody>
      </p:sp>
      <p:sp>
        <p:nvSpPr>
          <p:cNvPr id="5" name="Rectangle 4"/>
          <p:cNvSpPr/>
          <p:nvPr/>
        </p:nvSpPr>
        <p:spPr>
          <a:xfrm>
            <a:off x="762000" y="1752600"/>
            <a:ext cx="7924800" cy="3416320"/>
          </a:xfrm>
          <a:prstGeom prst="rect">
            <a:avLst/>
          </a:prstGeom>
        </p:spPr>
        <p:txBody>
          <a:bodyPr wrap="square">
            <a:spAutoFit/>
          </a:bodyPr>
          <a:lstStyle/>
          <a:p>
            <a:r>
              <a:rPr lang="en-US" sz="2400" dirty="0">
                <a:solidFill>
                  <a:schemeClr val="tx2">
                    <a:lumMod val="60000"/>
                    <a:lumOff val="40000"/>
                  </a:schemeClr>
                </a:solidFill>
              </a:rPr>
              <a:t>Many believe that the forest is indeed a home to paranormal activity and UFOs. One of the theory that was proposed was about the ultra-low frequency sound waves. It was said that may be the forest is a source of such waves that cannot be heard by a human ear. These sound waves however can create acute physical effects from their vibrations. These waves also may be the cause of the audio and visual hallucinations and also cause of the physical discomforts the visitors faced in the forest.</a:t>
            </a:r>
          </a:p>
        </p:txBody>
      </p:sp>
    </p:spTree>
    <p:extLst>
      <p:ext uri="{BB962C8B-B14F-4D97-AF65-F5344CB8AC3E}">
        <p14:creationId xmlns:p14="http://schemas.microsoft.com/office/powerpoint/2010/main" val="56467038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762000" y="1905000"/>
            <a:ext cx="7086600" cy="2677656"/>
          </a:xfrm>
          <a:prstGeom prst="rect">
            <a:avLst/>
          </a:prstGeom>
        </p:spPr>
        <p:txBody>
          <a:bodyPr wrap="square">
            <a:spAutoFit/>
          </a:bodyPr>
          <a:lstStyle/>
          <a:p>
            <a:r>
              <a:rPr lang="en-US" sz="2400" dirty="0" smtClean="0">
                <a:solidFill>
                  <a:schemeClr val="tx2">
                    <a:lumMod val="60000"/>
                    <a:lumOff val="40000"/>
                  </a:schemeClr>
                </a:solidFill>
              </a:rPr>
              <a:t>One </a:t>
            </a:r>
            <a:r>
              <a:rPr lang="en-US" sz="2400" dirty="0">
                <a:solidFill>
                  <a:schemeClr val="tx2">
                    <a:lumMod val="60000"/>
                    <a:lumOff val="40000"/>
                  </a:schemeClr>
                </a:solidFill>
              </a:rPr>
              <a:t>of the experience is that of a five-year old girl. She went in the woods and got lost. Many searched, but found no sign of the girl. Five years after this incident the locals found the same girl crying outside the forest. The girl still looked five year old and her clothes also were the same. The girl did not remember anything about those five years when she went missing.</a:t>
            </a:r>
          </a:p>
        </p:txBody>
      </p:sp>
      <p:sp>
        <p:nvSpPr>
          <p:cNvPr id="7" name="TextBox 6"/>
          <p:cNvSpPr txBox="1"/>
          <p:nvPr/>
        </p:nvSpPr>
        <p:spPr>
          <a:xfrm>
            <a:off x="1409700" y="914400"/>
            <a:ext cx="5791200" cy="584775"/>
          </a:xfrm>
          <a:prstGeom prst="rect">
            <a:avLst/>
          </a:prstGeom>
          <a:noFill/>
        </p:spPr>
        <p:txBody>
          <a:bodyPr wrap="square" rtlCol="0">
            <a:spAutoFit/>
          </a:bodyPr>
          <a:lstStyle/>
          <a:p>
            <a:pPr algn="ctr"/>
            <a:r>
              <a:rPr lang="en-US" sz="3200" dirty="0" smtClean="0">
                <a:solidFill>
                  <a:schemeClr val="tx2">
                    <a:lumMod val="60000"/>
                    <a:lumOff val="40000"/>
                  </a:schemeClr>
                </a:solidFill>
              </a:rPr>
              <a:t>STRANGE INCIDENT</a:t>
            </a:r>
            <a:endParaRPr lang="en-US" sz="3200" dirty="0">
              <a:solidFill>
                <a:schemeClr val="tx2">
                  <a:lumMod val="60000"/>
                  <a:lumOff val="40000"/>
                </a:schemeClr>
              </a:solidFill>
            </a:endParaRPr>
          </a:p>
        </p:txBody>
      </p:sp>
    </p:spTree>
    <p:extLst>
      <p:ext uri="{BB962C8B-B14F-4D97-AF65-F5344CB8AC3E}">
        <p14:creationId xmlns:p14="http://schemas.microsoft.com/office/powerpoint/2010/main" val="43255911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5334000" cy="1020762"/>
          </a:xfrm>
        </p:spPr>
        <p:txBody>
          <a:bodyPr>
            <a:normAutofit/>
          </a:bodyPr>
          <a:lstStyle/>
          <a:p>
            <a:r>
              <a:rPr lang="en-IN" sz="4800" i="1" u="sng" dirty="0" smtClean="0">
                <a:solidFill>
                  <a:srgbClr val="92D050"/>
                </a:solidFill>
                <a:latin typeface="Aldhabi" pitchFamily="2" charset="-78"/>
                <a:cs typeface="Aldhabi" pitchFamily="2" charset="-78"/>
              </a:rPr>
              <a:t>THE DEVIL SEA</a:t>
            </a:r>
            <a:endParaRPr lang="en-IN" sz="4800" i="1" u="sng" dirty="0">
              <a:solidFill>
                <a:srgbClr val="92D050"/>
              </a:solidFill>
              <a:latin typeface="Aldhabi" pitchFamily="2" charset="-78"/>
              <a:cs typeface="Aldhabi" pitchFamily="2" charset="-78"/>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378725" y="228600"/>
            <a:ext cx="8382000" cy="2743200"/>
          </a:xfrm>
        </p:spPr>
        <p:txBody>
          <a:bodyPr>
            <a:normAutofit/>
          </a:bodyPr>
          <a:lstStyle/>
          <a:p>
            <a:pPr marL="0" indent="0">
              <a:buNone/>
            </a:pPr>
            <a:r>
              <a:rPr lang="en-IN" sz="2800" b="1" dirty="0" smtClean="0">
                <a:solidFill>
                  <a:schemeClr val="tx2">
                    <a:lumMod val="60000"/>
                    <a:lumOff val="40000"/>
                  </a:schemeClr>
                </a:solidFill>
              </a:rPr>
              <a:t>The Devil's Sea </a:t>
            </a:r>
            <a:r>
              <a:rPr lang="en-IN" sz="2800" dirty="0" smtClean="0">
                <a:solidFill>
                  <a:schemeClr val="tx2">
                    <a:lumMod val="60000"/>
                    <a:lumOff val="40000"/>
                  </a:schemeClr>
                </a:solidFill>
              </a:rPr>
              <a:t>is known for its paranormal disturbances. It is a triangle between Japan and </a:t>
            </a:r>
            <a:r>
              <a:rPr lang="en-US" sz="2800" dirty="0">
                <a:solidFill>
                  <a:schemeClr val="tx2">
                    <a:lumMod val="60000"/>
                    <a:lumOff val="40000"/>
                  </a:schemeClr>
                </a:solidFill>
              </a:rPr>
              <a:t>the Islands of Bonin, including a major portion of the Philippine </a:t>
            </a:r>
            <a:r>
              <a:rPr lang="en-US" sz="2800" dirty="0" smtClean="0">
                <a:solidFill>
                  <a:schemeClr val="tx2">
                    <a:lumMod val="60000"/>
                    <a:lumOff val="40000"/>
                  </a:schemeClr>
                </a:solidFill>
              </a:rPr>
              <a:t>Sea (100 km south of Tokyo).</a:t>
            </a:r>
            <a:r>
              <a:rPr lang="en-IN" sz="2800" dirty="0" smtClean="0">
                <a:solidFill>
                  <a:schemeClr val="tx2">
                    <a:lumMod val="60000"/>
                    <a:lumOff val="40000"/>
                  </a:schemeClr>
                </a:solidFill>
              </a:rPr>
              <a:t>  It is also known as the ‘DRAGON TRIANGLE’ or the ‘FORMOSA TRIANGLE’ or the ‘PACIFIC BERMUDA TRIANGLE’.</a:t>
            </a:r>
            <a:endParaRPr lang="en-IN" sz="2800" b="1" dirty="0">
              <a:solidFill>
                <a:schemeClr val="tx2">
                  <a:lumMod val="60000"/>
                  <a:lumOff val="40000"/>
                </a:schemeClr>
              </a:solidFill>
            </a:endParaRPr>
          </a:p>
        </p:txBody>
      </p:sp>
      <p:pic>
        <p:nvPicPr>
          <p:cNvPr id="1028" name="Picture 4" descr="Image result for dragon's tri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25" y="3124200"/>
            <a:ext cx="43950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agon's tri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186112"/>
            <a:ext cx="3738904"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1000"/>
                                        <p:tgtEl>
                                          <p:spTgt spid="1030"/>
                                        </p:tgtEl>
                                      </p:cBhvr>
                                    </p:animEffect>
                                    <p:anim calcmode="lin" valueType="num">
                                      <p:cBhvr>
                                        <p:cTn id="19" dur="1000" fill="hold"/>
                                        <p:tgtEl>
                                          <p:spTgt spid="1030"/>
                                        </p:tgtEl>
                                        <p:attrNameLst>
                                          <p:attrName>ppt_x</p:attrName>
                                        </p:attrNameLst>
                                      </p:cBhvr>
                                      <p:tavLst>
                                        <p:tav tm="0">
                                          <p:val>
                                            <p:strVal val="#ppt_x"/>
                                          </p:val>
                                        </p:tav>
                                        <p:tav tm="100000">
                                          <p:val>
                                            <p:strVal val="#ppt_x"/>
                                          </p:val>
                                        </p:tav>
                                      </p:tavLst>
                                    </p:anim>
                                    <p:anim calcmode="lin" valueType="num">
                                      <p:cBhvr>
                                        <p:cTn id="20"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1"/>
            <a:ext cx="8458200" cy="2971799"/>
          </a:xfrm>
        </p:spPr>
        <p:txBody>
          <a:bodyPr>
            <a:normAutofit/>
          </a:bodyPr>
          <a:lstStyle/>
          <a:p>
            <a:pPr marL="0" indent="0">
              <a:buNone/>
            </a:pPr>
            <a:r>
              <a:rPr lang="en-IN" sz="2800" dirty="0" smtClean="0">
                <a:solidFill>
                  <a:schemeClr val="tx2">
                    <a:lumMod val="60000"/>
                    <a:lumOff val="40000"/>
                  </a:schemeClr>
                </a:solidFill>
              </a:rPr>
              <a:t>Often compared to the Bermuda Triangle, the Dragon's Triangle is an area where ships and aircraft allegedly mysteriously disappear. Besides disappearing planes and ships, phenomena that are linked to the Dragon's Triangle include ghost ships, UFOs, USOs, lapses in time, and electronic equipment malfunction.</a:t>
            </a:r>
          </a:p>
          <a:p>
            <a:pPr>
              <a:buNone/>
            </a:pPr>
            <a:endParaRPr lang="en-IN" dirty="0">
              <a:solidFill>
                <a:schemeClr val="tx2">
                  <a:lumMod val="60000"/>
                  <a:lumOff val="40000"/>
                </a:schemeClr>
              </a:solidFill>
            </a:endParaRPr>
          </a:p>
        </p:txBody>
      </p:sp>
      <p:pic>
        <p:nvPicPr>
          <p:cNvPr id="4" name="Picture 3" descr="ghost_ship_approaching_by_matchack-d4mbaf4.jpg"/>
          <p:cNvPicPr>
            <a:picLocks noChangeAspect="1"/>
          </p:cNvPicPr>
          <p:nvPr/>
        </p:nvPicPr>
        <p:blipFill>
          <a:blip r:embed="rId3" cstate="print"/>
          <a:stretch>
            <a:fillRect/>
          </a:stretch>
        </p:blipFill>
        <p:spPr>
          <a:xfrm>
            <a:off x="381000" y="3733798"/>
            <a:ext cx="3581400" cy="2149461"/>
          </a:xfrm>
          <a:prstGeom prst="rect">
            <a:avLst/>
          </a:prstGeom>
          <a:ln>
            <a:noFill/>
          </a:ln>
          <a:effectLst>
            <a:softEdge rad="112500"/>
          </a:effectLst>
        </p:spPr>
      </p:pic>
      <p:pic>
        <p:nvPicPr>
          <p:cNvPr id="6" name="Picture 5" descr="r169_457x256_9866_Bermuda_s_Triangle_2d_creature_monster_ship_ocean_sea_monster_picture_image_digital_art.jpg"/>
          <p:cNvPicPr>
            <a:picLocks noChangeAspect="1"/>
          </p:cNvPicPr>
          <p:nvPr/>
        </p:nvPicPr>
        <p:blipFill>
          <a:blip r:embed="rId4"/>
          <a:stretch>
            <a:fillRect/>
          </a:stretch>
        </p:blipFill>
        <p:spPr>
          <a:xfrm>
            <a:off x="4610100" y="3787496"/>
            <a:ext cx="3645408" cy="2042067"/>
          </a:xfrm>
          <a:prstGeom prst="rect">
            <a:avLst/>
          </a:prstGeom>
          <a:ln>
            <a:noFill/>
          </a:ln>
          <a:effectLst>
            <a:softEdge rad="112500"/>
          </a:effec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77173"/>
            <a:ext cx="8153400" cy="2340383"/>
          </a:xfrm>
        </p:spPr>
        <p:txBody>
          <a:bodyPr>
            <a:normAutofit lnSpcReduction="10000"/>
          </a:bodyPr>
          <a:lstStyle/>
          <a:p>
            <a:pPr>
              <a:buNone/>
            </a:pPr>
            <a:r>
              <a:rPr lang="en-IN" dirty="0" smtClean="0">
                <a:solidFill>
                  <a:schemeClr val="tx2">
                    <a:lumMod val="60000"/>
                    <a:lumOff val="40000"/>
                  </a:schemeClr>
                </a:solidFill>
              </a:rPr>
              <a:t> </a:t>
            </a:r>
            <a:r>
              <a:rPr lang="en-IN" sz="2800" dirty="0" smtClean="0">
                <a:solidFill>
                  <a:schemeClr val="tx2">
                    <a:lumMod val="60000"/>
                    <a:lumOff val="40000"/>
                  </a:schemeClr>
                </a:solidFill>
              </a:rPr>
              <a:t>   In 1952 the Japanese government sent out a research vessel, the Kaio Maru No. 5, to investigate the mysteries of the Devil’s Sea. Naturally, of course, the Kaio Maru No. 5 and its crew of 31 people were never seen again</a:t>
            </a:r>
            <a:r>
              <a:rPr lang="en-IN" dirty="0" smtClean="0">
                <a:solidFill>
                  <a:schemeClr val="tx2">
                    <a:lumMod val="60000"/>
                    <a:lumOff val="40000"/>
                  </a:schemeClr>
                </a:solidFill>
              </a:rPr>
              <a:t>. </a:t>
            </a:r>
            <a:endParaRPr lang="en-IN" dirty="0">
              <a:solidFill>
                <a:schemeClr val="tx2">
                  <a:lumMod val="60000"/>
                  <a:lumOff val="40000"/>
                </a:schemeClr>
              </a:solidFill>
            </a:endParaRPr>
          </a:p>
        </p:txBody>
      </p:sp>
      <p:pic>
        <p:nvPicPr>
          <p:cNvPr id="4" name="Picture 3" descr="JCG_Kaiyo_Maru_No_5-1950s.jpg"/>
          <p:cNvPicPr>
            <a:picLocks noChangeAspect="1"/>
          </p:cNvPicPr>
          <p:nvPr/>
        </p:nvPicPr>
        <p:blipFill>
          <a:blip r:embed="rId3"/>
          <a:stretch>
            <a:fillRect/>
          </a:stretch>
        </p:blipFill>
        <p:spPr>
          <a:xfrm>
            <a:off x="2133600" y="3588020"/>
            <a:ext cx="5105400" cy="2247488"/>
          </a:xfrm>
          <a:prstGeom prst="rect">
            <a:avLst/>
          </a:prstGeom>
          <a:ln>
            <a:noFill/>
          </a:ln>
          <a:effectLst>
            <a:softEdge rad="112500"/>
          </a:effectLst>
        </p:spPr>
      </p:pic>
      <p:sp>
        <p:nvSpPr>
          <p:cNvPr id="5" name="Rectangle 4"/>
          <p:cNvSpPr/>
          <p:nvPr/>
        </p:nvSpPr>
        <p:spPr>
          <a:xfrm>
            <a:off x="2857500" y="5905972"/>
            <a:ext cx="3657600" cy="551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lumMod val="60000"/>
                    <a:lumOff val="40000"/>
                  </a:schemeClr>
                </a:solidFill>
              </a:rPr>
              <a:t>The  Kaio Maro ship No.5 - 1952</a:t>
            </a:r>
            <a:endParaRPr lang="en-IN" dirty="0">
              <a:solidFill>
                <a:schemeClr val="tx2">
                  <a:lumMod val="60000"/>
                  <a:lumOff val="40000"/>
                </a:schemeClr>
              </a:solidFill>
            </a:endParaRPr>
          </a:p>
        </p:txBody>
      </p:sp>
      <p:sp>
        <p:nvSpPr>
          <p:cNvPr id="6" name="Title 1"/>
          <p:cNvSpPr>
            <a:spLocks noGrp="1"/>
          </p:cNvSpPr>
          <p:nvPr>
            <p:ph type="title"/>
          </p:nvPr>
        </p:nvSpPr>
        <p:spPr>
          <a:xfrm>
            <a:off x="457200" y="176286"/>
            <a:ext cx="8229600" cy="825017"/>
          </a:xfrm>
        </p:spPr>
        <p:txBody>
          <a:bodyPr>
            <a:normAutofit/>
          </a:bodyPr>
          <a:lstStyle/>
          <a:p>
            <a:r>
              <a:rPr lang="en-IN" sz="3200" dirty="0" smtClean="0">
                <a:solidFill>
                  <a:schemeClr val="tx2">
                    <a:lumMod val="60000"/>
                    <a:lumOff val="40000"/>
                  </a:schemeClr>
                </a:solidFill>
              </a:rPr>
              <a:t>DISAPPERANCES</a:t>
            </a:r>
            <a:endParaRPr lang="en-IN" sz="3200" dirty="0">
              <a:solidFill>
                <a:schemeClr val="tx2">
                  <a:lumMod val="60000"/>
                  <a:lumOff val="40000"/>
                </a:schemeClr>
              </a:solidFill>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2400" y="457200"/>
            <a:ext cx="8610600" cy="1020762"/>
          </a:xfrm>
        </p:spPr>
        <p:txBody>
          <a:bodyPr>
            <a:noAutofit/>
          </a:bodyPr>
          <a:lstStyle/>
          <a:p>
            <a:r>
              <a:rPr lang="en-US" sz="4800" i="1" u="sng" dirty="0" smtClean="0">
                <a:solidFill>
                  <a:srgbClr val="92D050"/>
                </a:solidFill>
                <a:latin typeface="Aldhabi"/>
              </a:rPr>
              <a:t>SOUTH ATLANTIC ANOMALY</a:t>
            </a:r>
            <a:endParaRPr lang="en-US" sz="4800" i="1" u="sng" dirty="0">
              <a:solidFill>
                <a:srgbClr val="92D050"/>
              </a:solidFill>
              <a:latin typeface="Aldhabi"/>
            </a:endParaRPr>
          </a:p>
        </p:txBody>
      </p:sp>
    </p:spTree>
    <p:extLst>
      <p:ext uri="{BB962C8B-B14F-4D97-AF65-F5344CB8AC3E}">
        <p14:creationId xmlns:p14="http://schemas.microsoft.com/office/powerpoint/2010/main" val="36097139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buNone/>
            </a:pPr>
            <a:r>
              <a:rPr lang="en-IN" sz="2800" dirty="0" smtClean="0"/>
              <a:t>     </a:t>
            </a:r>
            <a:r>
              <a:rPr lang="en-IN" sz="2800" dirty="0" smtClean="0">
                <a:solidFill>
                  <a:schemeClr val="tx2">
                    <a:lumMod val="60000"/>
                    <a:lumOff val="40000"/>
                  </a:schemeClr>
                </a:solidFill>
              </a:rPr>
              <a:t>Another story tells us that  Kublai Khan, the leader of Mongol attempted  to invade Japan in 1260 AD by crossing the Devil’s Sea and lost at least 40 000 men in the process with all ships . Some believe the ship were destroyed in a typhoon in the area</a:t>
            </a:r>
          </a:p>
          <a:p>
            <a:pPr>
              <a:buNone/>
            </a:pPr>
            <a:endParaRPr lang="en-IN" dirty="0">
              <a:solidFill>
                <a:schemeClr val="tx2">
                  <a:lumMod val="60000"/>
                  <a:lumOff val="40000"/>
                </a:schemeClr>
              </a:solidFill>
            </a:endParaRPr>
          </a:p>
        </p:txBody>
      </p:sp>
      <p:pic>
        <p:nvPicPr>
          <p:cNvPr id="4" name="Picture 3" descr="SNLEAN792200_151P_lg.jpg"/>
          <p:cNvPicPr>
            <a:picLocks noChangeAspect="1"/>
          </p:cNvPicPr>
          <p:nvPr/>
        </p:nvPicPr>
        <p:blipFill>
          <a:blip r:embed="rId3"/>
          <a:stretch>
            <a:fillRect/>
          </a:stretch>
        </p:blipFill>
        <p:spPr>
          <a:xfrm>
            <a:off x="4724400" y="3516313"/>
            <a:ext cx="4141497" cy="1970087"/>
          </a:xfrm>
          <a:prstGeom prst="rect">
            <a:avLst/>
          </a:prstGeom>
          <a:ln>
            <a:noFill/>
          </a:ln>
          <a:effectLst>
            <a:softEdge rad="112500"/>
          </a:effectLst>
        </p:spPr>
      </p:pic>
      <p:pic>
        <p:nvPicPr>
          <p:cNvPr id="2052" name="Picture 4" descr="Image result for kublai khan devils s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70" y="3200401"/>
            <a:ext cx="4368799"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6286"/>
            <a:ext cx="8229600" cy="1143000"/>
          </a:xfrm>
        </p:spPr>
        <p:txBody>
          <a:bodyPr>
            <a:normAutofit/>
          </a:bodyPr>
          <a:lstStyle/>
          <a:p>
            <a:r>
              <a:rPr lang="en-IN" sz="3200" dirty="0" smtClean="0">
                <a:solidFill>
                  <a:schemeClr val="tx2">
                    <a:lumMod val="60000"/>
                    <a:lumOff val="40000"/>
                  </a:schemeClr>
                </a:solidFill>
              </a:rPr>
              <a:t>THEORIES</a:t>
            </a:r>
            <a:endParaRPr lang="en-IN" sz="3200" dirty="0">
              <a:solidFill>
                <a:schemeClr val="tx2">
                  <a:lumMod val="60000"/>
                  <a:lumOff val="40000"/>
                </a:schemeClr>
              </a:solidFill>
            </a:endParaRPr>
          </a:p>
        </p:txBody>
      </p:sp>
      <p:sp>
        <p:nvSpPr>
          <p:cNvPr id="3" name="Content Placeholder 2"/>
          <p:cNvSpPr>
            <a:spLocks noGrp="1"/>
          </p:cNvSpPr>
          <p:nvPr>
            <p:ph idx="1"/>
          </p:nvPr>
        </p:nvSpPr>
        <p:spPr>
          <a:xfrm>
            <a:off x="457200" y="1600201"/>
            <a:ext cx="8229600" cy="2743200"/>
          </a:xfrm>
        </p:spPr>
        <p:txBody>
          <a:bodyPr/>
          <a:lstStyle/>
          <a:p>
            <a:pPr marL="0" indent="0">
              <a:buNone/>
            </a:pPr>
            <a:r>
              <a:rPr lang="en-IN" sz="2800" dirty="0" smtClean="0">
                <a:solidFill>
                  <a:schemeClr val="tx2">
                    <a:lumMod val="60000"/>
                    <a:lumOff val="40000"/>
                  </a:schemeClr>
                </a:solidFill>
              </a:rPr>
              <a:t>There are myths about this area from aliens, to gates to parallel universes, even to Atlantis</a:t>
            </a:r>
            <a:r>
              <a:rPr lang="en-IN" sz="2800" dirty="0" smtClean="0">
                <a:solidFill>
                  <a:schemeClr val="tx2">
                    <a:lumMod val="60000"/>
                    <a:lumOff val="40000"/>
                  </a:schemeClr>
                </a:solidFill>
                <a:sym typeface="Wingdings" pitchFamily="2" charset="2"/>
              </a:rPr>
              <a:t>.</a:t>
            </a:r>
            <a:r>
              <a:rPr lang="en-IN" sz="2800" dirty="0" smtClean="0">
                <a:solidFill>
                  <a:schemeClr val="tx2">
                    <a:lumMod val="60000"/>
                    <a:lumOff val="40000"/>
                  </a:schemeClr>
                </a:solidFill>
              </a:rPr>
              <a:t> Some suggest that high volcanic activity in the region is responsible for some of the disappearances (the </a:t>
            </a:r>
            <a:r>
              <a:rPr lang="en-IN" sz="2800" dirty="0" err="1" smtClean="0">
                <a:solidFill>
                  <a:schemeClr val="tx2">
                    <a:lumMod val="60000"/>
                    <a:lumOff val="40000"/>
                  </a:schemeClr>
                </a:solidFill>
              </a:rPr>
              <a:t>Kaio</a:t>
            </a:r>
            <a:r>
              <a:rPr lang="en-IN" sz="2800" dirty="0" smtClean="0">
                <a:solidFill>
                  <a:schemeClr val="tx2">
                    <a:lumMod val="60000"/>
                    <a:lumOff val="40000"/>
                  </a:schemeClr>
                </a:solidFill>
              </a:rPr>
              <a:t> </a:t>
            </a:r>
            <a:r>
              <a:rPr lang="en-IN" sz="2800" dirty="0" err="1" smtClean="0">
                <a:solidFill>
                  <a:schemeClr val="tx2">
                    <a:lumMod val="60000"/>
                    <a:lumOff val="40000"/>
                  </a:schemeClr>
                </a:solidFill>
              </a:rPr>
              <a:t>Maru</a:t>
            </a:r>
            <a:r>
              <a:rPr lang="en-IN" sz="2800" dirty="0" smtClean="0">
                <a:solidFill>
                  <a:schemeClr val="tx2">
                    <a:lumMod val="60000"/>
                    <a:lumOff val="40000"/>
                  </a:schemeClr>
                </a:solidFill>
              </a:rPr>
              <a:t> No. 5 may have been caught in an eruption). </a:t>
            </a:r>
            <a:endParaRPr lang="en-IN" sz="2800" dirty="0">
              <a:solidFill>
                <a:schemeClr val="tx2">
                  <a:lumMod val="60000"/>
                  <a:lumOff val="40000"/>
                </a:schemeClr>
              </a:solidFill>
            </a:endParaRPr>
          </a:p>
        </p:txBody>
      </p:sp>
      <p:pic>
        <p:nvPicPr>
          <p:cNvPr id="4" name="Picture 3" descr="08_volcano_g_w_LRG.jpg"/>
          <p:cNvPicPr>
            <a:picLocks noChangeAspect="1"/>
          </p:cNvPicPr>
          <p:nvPr/>
        </p:nvPicPr>
        <p:blipFill>
          <a:blip r:embed="rId3"/>
          <a:stretch>
            <a:fillRect/>
          </a:stretch>
        </p:blipFill>
        <p:spPr>
          <a:xfrm>
            <a:off x="2057400" y="4648200"/>
            <a:ext cx="5105400" cy="1755648"/>
          </a:xfrm>
          <a:prstGeom prst="rect">
            <a:avLst/>
          </a:prstGeom>
          <a:ln>
            <a:noFill/>
          </a:ln>
          <a:effectLst>
            <a:softEdge rad="112500"/>
          </a:effec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tx2">
                    <a:lumMod val="60000"/>
                    <a:lumOff val="40000"/>
                  </a:schemeClr>
                </a:solidFill>
              </a:rPr>
              <a:t>A SCIENTIFIC APPROACH...</a:t>
            </a:r>
            <a:endParaRPr lang="en-IN" b="1" dirty="0">
              <a:solidFill>
                <a:schemeClr val="tx2">
                  <a:lumMod val="60000"/>
                  <a:lumOff val="40000"/>
                </a:schemeClr>
              </a:solidFill>
            </a:endParaRPr>
          </a:p>
        </p:txBody>
      </p:sp>
      <p:sp>
        <p:nvSpPr>
          <p:cNvPr id="3" name="Content Placeholder 2"/>
          <p:cNvSpPr>
            <a:spLocks noGrp="1"/>
          </p:cNvSpPr>
          <p:nvPr>
            <p:ph idx="1"/>
          </p:nvPr>
        </p:nvSpPr>
        <p:spPr>
          <a:xfrm>
            <a:off x="457200" y="1600200"/>
            <a:ext cx="8229600" cy="2362200"/>
          </a:xfrm>
        </p:spPr>
        <p:txBody>
          <a:bodyPr/>
          <a:lstStyle/>
          <a:p>
            <a:pPr marL="0" indent="0">
              <a:buNone/>
            </a:pPr>
            <a:r>
              <a:rPr lang="en-IN" sz="2800" dirty="0" smtClean="0">
                <a:solidFill>
                  <a:schemeClr val="tx2">
                    <a:lumMod val="60000"/>
                    <a:lumOff val="40000"/>
                  </a:schemeClr>
                </a:solidFill>
              </a:rPr>
              <a:t>Scientifically speaking, the Dragon’s Triangle is said to be one of the world’s 12 existing vile vortices. Vile vortices are those areas where the pull of the planet’s electromagnetic waves is stronger than anywhere else. Maybe this is how the ships were disappearing.</a:t>
            </a:r>
            <a:endParaRPr lang="en-IN" sz="2800" dirty="0">
              <a:solidFill>
                <a:schemeClr val="tx2">
                  <a:lumMod val="60000"/>
                  <a:lumOff val="40000"/>
                </a:schemeClr>
              </a:solidFill>
            </a:endParaRPr>
          </a:p>
        </p:txBody>
      </p:sp>
      <p:pic>
        <p:nvPicPr>
          <p:cNvPr id="4" name="Picture 3" descr="dragon-triangle-tornado.jpg"/>
          <p:cNvPicPr>
            <a:picLocks noChangeAspect="1"/>
          </p:cNvPicPr>
          <p:nvPr/>
        </p:nvPicPr>
        <p:blipFill>
          <a:blip r:embed="rId3"/>
          <a:stretch>
            <a:fillRect/>
          </a:stretch>
        </p:blipFill>
        <p:spPr>
          <a:xfrm>
            <a:off x="493594" y="3962400"/>
            <a:ext cx="3352800" cy="2514600"/>
          </a:xfrm>
          <a:prstGeom prst="rect">
            <a:avLst/>
          </a:prstGeom>
          <a:ln>
            <a:noFill/>
          </a:ln>
          <a:effectLst>
            <a:softEdge rad="112500"/>
          </a:effectLst>
        </p:spPr>
      </p:pic>
      <p:pic>
        <p:nvPicPr>
          <p:cNvPr id="4098" name="Picture 2" descr="Image result for vile vort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6583"/>
            <a:ext cx="3875964" cy="2254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1000"/>
                                        <p:tgtEl>
                                          <p:spTgt spid="4098"/>
                                        </p:tgtEl>
                                      </p:cBhvr>
                                    </p:animEffect>
                                    <p:anim calcmode="lin" valueType="num">
                                      <p:cBhvr>
                                        <p:cTn id="24" dur="1000" fill="hold"/>
                                        <p:tgtEl>
                                          <p:spTgt spid="4098"/>
                                        </p:tgtEl>
                                        <p:attrNameLst>
                                          <p:attrName>ppt_x</p:attrName>
                                        </p:attrNameLst>
                                      </p:cBhvr>
                                      <p:tavLst>
                                        <p:tav tm="0">
                                          <p:val>
                                            <p:strVal val="#ppt_x"/>
                                          </p:val>
                                        </p:tav>
                                        <p:tav tm="100000">
                                          <p:val>
                                            <p:strVal val="#ppt_x"/>
                                          </p:val>
                                        </p:tav>
                                      </p:tavLst>
                                    </p:anim>
                                    <p:anim calcmode="lin" valueType="num">
                                      <p:cBhvr>
                                        <p:cTn id="25"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normAutofit/>
          </a:bodyPr>
          <a:lstStyle/>
          <a:p>
            <a:r>
              <a:rPr lang="en-IN" sz="3200" b="1" dirty="0" smtClean="0">
                <a:solidFill>
                  <a:schemeClr val="tx2">
                    <a:lumMod val="60000"/>
                    <a:lumOff val="40000"/>
                  </a:schemeClr>
                </a:solidFill>
              </a:rPr>
              <a:t>MYTH</a:t>
            </a:r>
            <a:endParaRPr lang="en-IN" sz="3200" b="1" dirty="0">
              <a:solidFill>
                <a:schemeClr val="tx2">
                  <a:lumMod val="60000"/>
                  <a:lumOff val="40000"/>
                </a:schemeClr>
              </a:solidFill>
            </a:endParaRPr>
          </a:p>
        </p:txBody>
      </p:sp>
      <p:sp>
        <p:nvSpPr>
          <p:cNvPr id="5" name="Content Placeholder 4"/>
          <p:cNvSpPr>
            <a:spLocks noGrp="1"/>
          </p:cNvSpPr>
          <p:nvPr>
            <p:ph idx="1"/>
          </p:nvPr>
        </p:nvSpPr>
        <p:spPr>
          <a:xfrm>
            <a:off x="457200" y="1290851"/>
            <a:ext cx="8229600" cy="1981200"/>
          </a:xfrm>
        </p:spPr>
        <p:txBody>
          <a:bodyPr/>
          <a:lstStyle/>
          <a:p>
            <a:pPr>
              <a:buNone/>
            </a:pPr>
            <a:r>
              <a:rPr lang="en-IN" dirty="0" smtClean="0">
                <a:solidFill>
                  <a:schemeClr val="tx2">
                    <a:lumMod val="60000"/>
                    <a:lumOff val="40000"/>
                  </a:schemeClr>
                </a:solidFill>
              </a:rPr>
              <a:t>    </a:t>
            </a:r>
            <a:r>
              <a:rPr lang="en-IN" sz="2800" dirty="0" smtClean="0">
                <a:solidFill>
                  <a:schemeClr val="tx2">
                    <a:lumMod val="60000"/>
                    <a:lumOff val="40000"/>
                  </a:schemeClr>
                </a:solidFill>
              </a:rPr>
              <a:t>According to the myth, dragons live deep beneath the surface and their movement can suddenly churn up waves, whirlpools, thick fog, and sudden storms.</a:t>
            </a:r>
          </a:p>
        </p:txBody>
      </p:sp>
      <p:pic>
        <p:nvPicPr>
          <p:cNvPr id="6" name="Picture 5" descr="imagesCAM725MR.jpg"/>
          <p:cNvPicPr>
            <a:picLocks noChangeAspect="1"/>
          </p:cNvPicPr>
          <p:nvPr/>
        </p:nvPicPr>
        <p:blipFill>
          <a:blip r:embed="rId3"/>
          <a:stretch>
            <a:fillRect/>
          </a:stretch>
        </p:blipFill>
        <p:spPr>
          <a:xfrm>
            <a:off x="762000" y="3272051"/>
            <a:ext cx="3381375" cy="2634180"/>
          </a:xfrm>
          <a:prstGeom prst="rect">
            <a:avLst/>
          </a:prstGeom>
          <a:ln>
            <a:noFill/>
          </a:ln>
          <a:effectLst>
            <a:softEdge rad="112500"/>
          </a:effectLst>
        </p:spPr>
      </p:pic>
      <p:pic>
        <p:nvPicPr>
          <p:cNvPr id="5124" name="Picture 4" descr="Image result for drag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352" y="3272051"/>
            <a:ext cx="4117075" cy="3087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fade">
                                      <p:cBhvr>
                                        <p:cTn id="23" dur="1000"/>
                                        <p:tgtEl>
                                          <p:spTgt spid="5124"/>
                                        </p:tgtEl>
                                      </p:cBhvr>
                                    </p:animEffect>
                                    <p:anim calcmode="lin" valueType="num">
                                      <p:cBhvr>
                                        <p:cTn id="24" dur="1000" fill="hold"/>
                                        <p:tgtEl>
                                          <p:spTgt spid="5124"/>
                                        </p:tgtEl>
                                        <p:attrNameLst>
                                          <p:attrName>ppt_x</p:attrName>
                                        </p:attrNameLst>
                                      </p:cBhvr>
                                      <p:tavLst>
                                        <p:tav tm="0">
                                          <p:val>
                                            <p:strVal val="#ppt_x"/>
                                          </p:val>
                                        </p:tav>
                                        <p:tav tm="100000">
                                          <p:val>
                                            <p:strVal val="#ppt_x"/>
                                          </p:val>
                                        </p:tav>
                                      </p:tavLst>
                                    </p:anim>
                                    <p:anim calcmode="lin" valueType="num">
                                      <p:cBhvr>
                                        <p:cTn id="25"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chemeClr val="tx2">
                    <a:lumMod val="60000"/>
                    <a:lumOff val="40000"/>
                  </a:schemeClr>
                </a:solidFill>
              </a:rPr>
              <a:t>REFERENCE TO BERMUDA TRIANGLE</a:t>
            </a:r>
            <a:endParaRPr lang="en-IN" sz="3200" b="1" dirty="0">
              <a:solidFill>
                <a:schemeClr val="tx2">
                  <a:lumMod val="60000"/>
                  <a:lumOff val="40000"/>
                </a:schemeClr>
              </a:solidFill>
            </a:endParaRPr>
          </a:p>
        </p:txBody>
      </p:sp>
      <p:sp>
        <p:nvSpPr>
          <p:cNvPr id="3" name="Content Placeholder 2"/>
          <p:cNvSpPr>
            <a:spLocks noGrp="1"/>
          </p:cNvSpPr>
          <p:nvPr>
            <p:ph idx="1"/>
          </p:nvPr>
        </p:nvSpPr>
        <p:spPr>
          <a:xfrm>
            <a:off x="457200" y="1295400"/>
            <a:ext cx="8229600" cy="2438400"/>
          </a:xfrm>
        </p:spPr>
        <p:txBody>
          <a:bodyPr/>
          <a:lstStyle/>
          <a:p>
            <a:pPr>
              <a:buNone/>
            </a:pPr>
            <a:r>
              <a:rPr lang="en-IN" dirty="0" smtClean="0"/>
              <a:t>    </a:t>
            </a:r>
            <a:r>
              <a:rPr lang="en-IN" sz="2800" dirty="0" smtClean="0">
                <a:solidFill>
                  <a:schemeClr val="tx2">
                    <a:lumMod val="60000"/>
                    <a:lumOff val="40000"/>
                  </a:schemeClr>
                </a:solidFill>
              </a:rPr>
              <a:t>The Bermuda triangle and the dragon triangle lie in the same magnetic line and cause the same disastrous phenomena. These are the 2 main vile vortices causing paranormal activities </a:t>
            </a:r>
            <a:endParaRPr lang="en-IN" sz="2800" dirty="0">
              <a:solidFill>
                <a:schemeClr val="tx2">
                  <a:lumMod val="60000"/>
                  <a:lumOff val="40000"/>
                </a:schemeClr>
              </a:solidFill>
            </a:endParaRPr>
          </a:p>
        </p:txBody>
      </p:sp>
      <p:pic>
        <p:nvPicPr>
          <p:cNvPr id="3074" name="Picture 2" descr="Image result for kublai khan devils s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3505200"/>
            <a:ext cx="4953000" cy="2786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Rectangle 4"/>
          <p:cNvSpPr/>
          <p:nvPr/>
        </p:nvSpPr>
        <p:spPr>
          <a:xfrm>
            <a:off x="3200400" y="1066800"/>
            <a:ext cx="2172005" cy="584775"/>
          </a:xfrm>
          <a:prstGeom prst="rect">
            <a:avLst/>
          </a:prstGeom>
        </p:spPr>
        <p:txBody>
          <a:bodyPr wrap="none">
            <a:spAutoFit/>
          </a:bodyPr>
          <a:lstStyle/>
          <a:p>
            <a:r>
              <a:rPr lang="en-US" sz="3200" dirty="0" smtClean="0">
                <a:solidFill>
                  <a:srgbClr val="FFFF00"/>
                </a:solidFill>
              </a:rPr>
              <a:t>THANK YOU</a:t>
            </a:r>
            <a:endParaRPr lang="en-US" sz="3200" dirty="0"/>
          </a:p>
        </p:txBody>
      </p:sp>
    </p:spTree>
    <p:extLst>
      <p:ext uri="{BB962C8B-B14F-4D97-AF65-F5344CB8AC3E}">
        <p14:creationId xmlns:p14="http://schemas.microsoft.com/office/powerpoint/2010/main" val="304025913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838200" y="385129"/>
            <a:ext cx="7696200" cy="2677656"/>
          </a:xfrm>
          <a:prstGeom prst="rect">
            <a:avLst/>
          </a:prstGeom>
        </p:spPr>
        <p:txBody>
          <a:bodyPr wrap="square">
            <a:spAutoFit/>
          </a:bodyPr>
          <a:lstStyle/>
          <a:p>
            <a:r>
              <a:rPr lang="en-US" sz="2800" dirty="0" smtClean="0">
                <a:solidFill>
                  <a:schemeClr val="tx2">
                    <a:lumMod val="60000"/>
                    <a:lumOff val="40000"/>
                  </a:schemeClr>
                </a:solidFill>
              </a:rPr>
              <a:t>South Atlantic Anomaly is also called ‘BERMUDA TRIANGLE IN SPACE’.</a:t>
            </a:r>
            <a:r>
              <a:rPr lang="en-US" sz="2800" dirty="0"/>
              <a:t> </a:t>
            </a:r>
            <a:r>
              <a:rPr lang="en-US" sz="2800" dirty="0" smtClean="0">
                <a:solidFill>
                  <a:schemeClr val="tx2">
                    <a:lumMod val="60000"/>
                    <a:lumOff val="40000"/>
                  </a:schemeClr>
                </a:solidFill>
              </a:rPr>
              <a:t>It is one </a:t>
            </a:r>
            <a:r>
              <a:rPr lang="en-US" sz="2800" dirty="0">
                <a:solidFill>
                  <a:schemeClr val="tx2">
                    <a:lumMod val="60000"/>
                    <a:lumOff val="40000"/>
                  </a:schemeClr>
                </a:solidFill>
              </a:rPr>
              <a:t>of the most dangerous areas of radiation ever encountered</a:t>
            </a:r>
            <a:r>
              <a:rPr lang="en-US" sz="2800" dirty="0" smtClean="0">
                <a:solidFill>
                  <a:schemeClr val="tx2">
                    <a:lumMod val="60000"/>
                    <a:lumOff val="40000"/>
                  </a:schemeClr>
                </a:solidFill>
              </a:rPr>
              <a:t>. This anomaly is found 300 km off the coast of Brazil in the South Atlantic ocean. Researchers have also nicknamed it as ‘the duck’  for it’s shape.</a:t>
            </a:r>
            <a:endParaRPr lang="en-IN" sz="2800" b="1" dirty="0">
              <a:solidFill>
                <a:schemeClr val="tx2">
                  <a:lumMod val="60000"/>
                  <a:lumOff val="40000"/>
                </a:schemeClr>
              </a:solidFill>
            </a:endParaRPr>
          </a:p>
        </p:txBody>
      </p:sp>
      <p:pic>
        <p:nvPicPr>
          <p:cNvPr id="7170" name="Picture 2" descr="south_1426759052u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225421"/>
            <a:ext cx="3652216" cy="2994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outh atlantic anomaly satell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14131"/>
            <a:ext cx="4271425" cy="281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7142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 calcmode="lin" valueType="num">
                                      <p:cBhvr additive="base">
                                        <p:cTn id="12" dur="500" fill="hold"/>
                                        <p:tgtEl>
                                          <p:spTgt spid="7172"/>
                                        </p:tgtEl>
                                        <p:attrNameLst>
                                          <p:attrName>ppt_x</p:attrName>
                                        </p:attrNameLst>
                                      </p:cBhvr>
                                      <p:tavLst>
                                        <p:tav tm="0">
                                          <p:val>
                                            <p:strVal val="#ppt_x"/>
                                          </p:val>
                                        </p:tav>
                                        <p:tav tm="100000">
                                          <p:val>
                                            <p:strVal val="#ppt_x"/>
                                          </p:val>
                                        </p:tav>
                                      </p:tavLst>
                                    </p:anim>
                                    <p:anim calcmode="lin" valueType="num">
                                      <p:cBhvr additive="base">
                                        <p:cTn id="13"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70"/>
                                        </p:tgtEl>
                                        <p:attrNameLst>
                                          <p:attrName>style.visibility</p:attrName>
                                        </p:attrNameLst>
                                      </p:cBhvr>
                                      <p:to>
                                        <p:strVal val="visible"/>
                                      </p:to>
                                    </p:set>
                                    <p:anim calcmode="lin" valueType="num">
                                      <p:cBhvr additive="base">
                                        <p:cTn id="18" dur="500" fill="hold"/>
                                        <p:tgtEl>
                                          <p:spTgt spid="7170"/>
                                        </p:tgtEl>
                                        <p:attrNameLst>
                                          <p:attrName>ppt_x</p:attrName>
                                        </p:attrNameLst>
                                      </p:cBhvr>
                                      <p:tavLst>
                                        <p:tav tm="0">
                                          <p:val>
                                            <p:strVal val="#ppt_x"/>
                                          </p:val>
                                        </p:tav>
                                        <p:tav tm="100000">
                                          <p:val>
                                            <p:strVal val="#ppt_x"/>
                                          </p:val>
                                        </p:tav>
                                      </p:tavLst>
                                    </p:anim>
                                    <p:anim calcmode="lin" valueType="num">
                                      <p:cBhvr additive="base">
                                        <p:cTn id="19"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305800" cy="944562"/>
          </a:xfrm>
        </p:spPr>
        <p:txBody>
          <a:bodyPr>
            <a:normAutofit/>
          </a:bodyPr>
          <a:lstStyle/>
          <a:p>
            <a:r>
              <a:rPr lang="en-IN" sz="3200" b="1" dirty="0" smtClean="0">
                <a:solidFill>
                  <a:schemeClr val="tx2">
                    <a:lumMod val="60000"/>
                    <a:lumOff val="40000"/>
                  </a:schemeClr>
                </a:solidFill>
              </a:rPr>
              <a:t>SCIENTIFIC APPROACH</a:t>
            </a:r>
            <a:endParaRPr lang="en-IN" sz="3200" b="1" dirty="0">
              <a:solidFill>
                <a:schemeClr val="tx2">
                  <a:lumMod val="60000"/>
                  <a:lumOff val="40000"/>
                </a:schemeClr>
              </a:solidFill>
            </a:endParaRPr>
          </a:p>
        </p:txBody>
      </p:sp>
      <p:sp>
        <p:nvSpPr>
          <p:cNvPr id="8" name="Rectangle 7"/>
          <p:cNvSpPr/>
          <p:nvPr/>
        </p:nvSpPr>
        <p:spPr>
          <a:xfrm>
            <a:off x="743802" y="1125395"/>
            <a:ext cx="7696200" cy="1938992"/>
          </a:xfrm>
          <a:prstGeom prst="rect">
            <a:avLst/>
          </a:prstGeom>
        </p:spPr>
        <p:txBody>
          <a:bodyPr wrap="square">
            <a:spAutoFit/>
          </a:bodyPr>
          <a:lstStyle/>
          <a:p>
            <a:r>
              <a:rPr lang="en-US" sz="2400" dirty="0" smtClean="0">
                <a:solidFill>
                  <a:schemeClr val="tx2">
                    <a:lumMod val="60000"/>
                    <a:lumOff val="40000"/>
                  </a:schemeClr>
                </a:solidFill>
              </a:rPr>
              <a:t>This is the area where the Earth's inner Van Allen radiation belt (ring of charged particles) comes closest to the Earth's surface dipping down to an altitude of 200 km (124 mi).  This happens due to the asymmetrical intersection between the rotational axis and the magnetic axis</a:t>
            </a:r>
            <a:endParaRPr lang="en-IN" sz="2400" b="1" dirty="0">
              <a:solidFill>
                <a:schemeClr val="tx2">
                  <a:lumMod val="60000"/>
                  <a:lumOff val="40000"/>
                </a:schemeClr>
              </a:solidFill>
            </a:endParaRPr>
          </a:p>
        </p:txBody>
      </p:sp>
      <p:pic>
        <p:nvPicPr>
          <p:cNvPr id="9218" name="Picture 2" descr="saa-500x3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702" y="3352800"/>
            <a:ext cx="4724400" cy="289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86234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additive="base">
                                        <p:cTn id="17" dur="500" fill="hold"/>
                                        <p:tgtEl>
                                          <p:spTgt spid="9218"/>
                                        </p:tgtEl>
                                        <p:attrNameLst>
                                          <p:attrName>ppt_x</p:attrName>
                                        </p:attrNameLst>
                                      </p:cBhvr>
                                      <p:tavLst>
                                        <p:tav tm="0">
                                          <p:val>
                                            <p:strVal val="#ppt_x"/>
                                          </p:val>
                                        </p:tav>
                                        <p:tav tm="100000">
                                          <p:val>
                                            <p:strVal val="#ppt_x"/>
                                          </p:val>
                                        </p:tav>
                                      </p:tavLst>
                                    </p:anim>
                                    <p:anim calcmode="lin" valueType="num">
                                      <p:cBhvr additive="base">
                                        <p:cTn id="1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81422" y="1096962"/>
            <a:ext cx="8057356" cy="2677656"/>
          </a:xfrm>
          <a:prstGeom prst="rect">
            <a:avLst/>
          </a:prstGeom>
        </p:spPr>
        <p:txBody>
          <a:bodyPr wrap="square">
            <a:spAutoFit/>
          </a:bodyPr>
          <a:lstStyle/>
          <a:p>
            <a:r>
              <a:rPr lang="en-US" sz="2400" dirty="0" smtClean="0">
                <a:solidFill>
                  <a:schemeClr val="tx2">
                    <a:lumMod val="60000"/>
                    <a:lumOff val="40000"/>
                  </a:schemeClr>
                </a:solidFill>
              </a:rPr>
              <a:t>Causes all sorts of malfunctions in spacecrafts electronics. LEO range satellites face problems in SAA.</a:t>
            </a:r>
          </a:p>
          <a:p>
            <a:r>
              <a:rPr lang="en-US" sz="2400" dirty="0" smtClean="0">
                <a:solidFill>
                  <a:schemeClr val="tx2">
                    <a:lumMod val="60000"/>
                    <a:lumOff val="40000"/>
                  </a:schemeClr>
                </a:solidFill>
              </a:rPr>
              <a:t>Satellites </a:t>
            </a:r>
            <a:r>
              <a:rPr lang="en-US" sz="2400" dirty="0">
                <a:solidFill>
                  <a:schemeClr val="tx2">
                    <a:lumMod val="60000"/>
                    <a:lumOff val="40000"/>
                  </a:schemeClr>
                </a:solidFill>
              </a:rPr>
              <a:t>that travel in this region are shut down, or go into SAFE mode to avoid damage while passing over the Atlantic between Brazil and </a:t>
            </a:r>
            <a:r>
              <a:rPr lang="en-US" sz="2400" dirty="0" smtClean="0">
                <a:solidFill>
                  <a:schemeClr val="tx2">
                    <a:lumMod val="60000"/>
                    <a:lumOff val="40000"/>
                  </a:schemeClr>
                </a:solidFill>
              </a:rPr>
              <a:t>Africa.</a:t>
            </a:r>
          </a:p>
          <a:p>
            <a:r>
              <a:rPr lang="en-US" sz="2400" dirty="0" smtClean="0">
                <a:solidFill>
                  <a:schemeClr val="tx2">
                    <a:lumMod val="60000"/>
                    <a:lumOff val="40000"/>
                  </a:schemeClr>
                </a:solidFill>
              </a:rPr>
              <a:t>Astronauts turn of their EVA activities so as to avoid radiation exposure.</a:t>
            </a:r>
            <a:endParaRPr lang="en-IN" sz="2400" dirty="0">
              <a:solidFill>
                <a:schemeClr val="tx2">
                  <a:lumMod val="60000"/>
                  <a:lumOff val="40000"/>
                </a:schemeClr>
              </a:solidFill>
            </a:endParaRPr>
          </a:p>
        </p:txBody>
      </p:sp>
      <p:sp>
        <p:nvSpPr>
          <p:cNvPr id="3" name="Title 1"/>
          <p:cNvSpPr>
            <a:spLocks noGrp="1"/>
          </p:cNvSpPr>
          <p:nvPr>
            <p:ph type="title"/>
          </p:nvPr>
        </p:nvSpPr>
        <p:spPr>
          <a:xfrm>
            <a:off x="457200" y="168322"/>
            <a:ext cx="8305800" cy="944562"/>
          </a:xfrm>
        </p:spPr>
        <p:txBody>
          <a:bodyPr>
            <a:normAutofit/>
          </a:bodyPr>
          <a:lstStyle/>
          <a:p>
            <a:r>
              <a:rPr lang="en-IN" sz="3200" b="1" dirty="0" smtClean="0">
                <a:solidFill>
                  <a:schemeClr val="tx2">
                    <a:lumMod val="60000"/>
                    <a:lumOff val="40000"/>
                  </a:schemeClr>
                </a:solidFill>
              </a:rPr>
              <a:t>EFFECTS</a:t>
            </a:r>
            <a:endParaRPr lang="en-IN" sz="3200" b="1" dirty="0">
              <a:solidFill>
                <a:schemeClr val="tx2">
                  <a:lumMod val="60000"/>
                  <a:lumOff val="40000"/>
                </a:schemeClr>
              </a:solidFill>
            </a:endParaRPr>
          </a:p>
        </p:txBody>
      </p:sp>
      <p:pic>
        <p:nvPicPr>
          <p:cNvPr id="8194" name="Picture 2" descr="Image result for south atlantic anomaly satelli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7978" y="3805325"/>
            <a:ext cx="4687888" cy="263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30411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additive="base">
                                        <p:cTn id="17" dur="500" fill="hold"/>
                                        <p:tgtEl>
                                          <p:spTgt spid="8194"/>
                                        </p:tgtEl>
                                        <p:attrNameLst>
                                          <p:attrName>ppt_x</p:attrName>
                                        </p:attrNameLst>
                                      </p:cBhvr>
                                      <p:tavLst>
                                        <p:tav tm="0">
                                          <p:val>
                                            <p:strVal val="#ppt_x"/>
                                          </p:val>
                                        </p:tav>
                                        <p:tav tm="100000">
                                          <p:val>
                                            <p:strVal val="#ppt_x"/>
                                          </p:val>
                                        </p:tav>
                                      </p:tavLst>
                                    </p:anim>
                                    <p:anim calcmode="lin" valueType="num">
                                      <p:cBhvr additive="base">
                                        <p:cTn id="1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0" y="609600"/>
            <a:ext cx="7772400" cy="584775"/>
          </a:xfrm>
          <a:prstGeom prst="rect">
            <a:avLst/>
          </a:prstGeom>
        </p:spPr>
        <p:txBody>
          <a:bodyPr wrap="square">
            <a:spAutoFit/>
          </a:bodyPr>
          <a:lstStyle/>
          <a:p>
            <a:pPr algn="ctr"/>
            <a:r>
              <a:rPr lang="en-IN" sz="3200" b="1" dirty="0" smtClean="0">
                <a:solidFill>
                  <a:schemeClr val="tx2">
                    <a:lumMod val="60000"/>
                    <a:lumOff val="40000"/>
                  </a:schemeClr>
                </a:solidFill>
              </a:rPr>
              <a:t>TRAGEDY</a:t>
            </a:r>
            <a:endParaRPr lang="en-US" sz="3200" dirty="0"/>
          </a:p>
        </p:txBody>
      </p:sp>
      <p:sp>
        <p:nvSpPr>
          <p:cNvPr id="3" name="Rectangle 2"/>
          <p:cNvSpPr/>
          <p:nvPr/>
        </p:nvSpPr>
        <p:spPr>
          <a:xfrm>
            <a:off x="595511" y="1295400"/>
            <a:ext cx="8105378" cy="1569660"/>
          </a:xfrm>
          <a:prstGeom prst="rect">
            <a:avLst/>
          </a:prstGeom>
        </p:spPr>
        <p:txBody>
          <a:bodyPr wrap="square">
            <a:spAutoFit/>
          </a:bodyPr>
          <a:lstStyle/>
          <a:p>
            <a:r>
              <a:rPr lang="en-US" sz="2400" dirty="0">
                <a:solidFill>
                  <a:schemeClr val="tx2">
                    <a:lumMod val="60000"/>
                    <a:lumOff val="40000"/>
                  </a:schemeClr>
                </a:solidFill>
              </a:rPr>
              <a:t>Many are of the believe that </a:t>
            </a:r>
            <a:r>
              <a:rPr lang="en-US" sz="2400" dirty="0" smtClean="0">
                <a:solidFill>
                  <a:schemeClr val="tx2">
                    <a:lumMod val="60000"/>
                    <a:lumOff val="40000"/>
                  </a:schemeClr>
                </a:solidFill>
              </a:rPr>
              <a:t>SAA </a:t>
            </a:r>
            <a:r>
              <a:rPr lang="en-US" sz="2400" dirty="0">
                <a:solidFill>
                  <a:schemeClr val="tx2">
                    <a:lumMod val="60000"/>
                    <a:lumOff val="40000"/>
                  </a:schemeClr>
                </a:solidFill>
              </a:rPr>
              <a:t>is the reason behind the crash of Air France flight </a:t>
            </a:r>
            <a:r>
              <a:rPr lang="en-US" sz="2400" dirty="0" smtClean="0">
                <a:solidFill>
                  <a:schemeClr val="tx2">
                    <a:lumMod val="60000"/>
                    <a:lumOff val="40000"/>
                  </a:schemeClr>
                </a:solidFill>
              </a:rPr>
              <a:t>447 (AF447/AFR447) flying from </a:t>
            </a:r>
            <a:r>
              <a:rPr lang="en-US" sz="2400" dirty="0" err="1" smtClean="0">
                <a:solidFill>
                  <a:schemeClr val="tx2">
                    <a:lumMod val="60000"/>
                    <a:lumOff val="40000"/>
                  </a:schemeClr>
                </a:solidFill>
              </a:rPr>
              <a:t>Galeao</a:t>
            </a:r>
            <a:r>
              <a:rPr lang="en-US" sz="2400" dirty="0" smtClean="0">
                <a:solidFill>
                  <a:schemeClr val="tx2">
                    <a:lumMod val="60000"/>
                    <a:lumOff val="40000"/>
                  </a:schemeClr>
                </a:solidFill>
              </a:rPr>
              <a:t> Airport of Rio de Janeiro to Charles de Gaulle Airport of Paris on June1 </a:t>
            </a:r>
            <a:r>
              <a:rPr lang="en-US" sz="2400" dirty="0">
                <a:solidFill>
                  <a:schemeClr val="tx2">
                    <a:lumMod val="60000"/>
                    <a:lumOff val="40000"/>
                  </a:schemeClr>
                </a:solidFill>
              </a:rPr>
              <a:t>2009, in which 228 people died.     </a:t>
            </a:r>
            <a:endParaRPr lang="en-IN" sz="2400" dirty="0">
              <a:solidFill>
                <a:schemeClr val="tx2">
                  <a:lumMod val="60000"/>
                  <a:lumOff val="40000"/>
                </a:schemeClr>
              </a:solidFill>
            </a:endParaRPr>
          </a:p>
        </p:txBody>
      </p:sp>
      <p:sp>
        <p:nvSpPr>
          <p:cNvPr id="5" name="AutoShape 2" descr="Image result for air france 447 SAA"/>
          <p:cNvSpPr>
            <a:spLocks noChangeAspect="1" noChangeArrowheads="1"/>
          </p:cNvSpPr>
          <p:nvPr/>
        </p:nvSpPr>
        <p:spPr bwMode="auto">
          <a:xfrm>
            <a:off x="2057400" y="4648200"/>
            <a:ext cx="3124200" cy="3124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0" name="Picture 6" descr="Image result for air france 447 SA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233704"/>
            <a:ext cx="3540125" cy="282899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AF447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42840"/>
            <a:ext cx="3973489" cy="341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36935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0"/>
                                        </p:tgtEl>
                                        <p:attrNameLst>
                                          <p:attrName>style.visibility</p:attrName>
                                        </p:attrNameLst>
                                      </p:cBhvr>
                                      <p:to>
                                        <p:strVal val="visible"/>
                                      </p:to>
                                    </p:set>
                                    <p:anim calcmode="lin" valueType="num">
                                      <p:cBhvr additive="base">
                                        <p:cTn id="17" dur="500" fill="hold"/>
                                        <p:tgtEl>
                                          <p:spTgt spid="11270"/>
                                        </p:tgtEl>
                                        <p:attrNameLst>
                                          <p:attrName>ppt_x</p:attrName>
                                        </p:attrNameLst>
                                      </p:cBhvr>
                                      <p:tavLst>
                                        <p:tav tm="0">
                                          <p:val>
                                            <p:strVal val="#ppt_x"/>
                                          </p:val>
                                        </p:tav>
                                        <p:tav tm="100000">
                                          <p:val>
                                            <p:strVal val="#ppt_x"/>
                                          </p:val>
                                        </p:tav>
                                      </p:tavLst>
                                    </p:anim>
                                    <p:anim calcmode="lin" valueType="num">
                                      <p:cBhvr additive="base">
                                        <p:cTn id="18"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272"/>
                                        </p:tgtEl>
                                        <p:attrNameLst>
                                          <p:attrName>style.visibility</p:attrName>
                                        </p:attrNameLst>
                                      </p:cBhvr>
                                      <p:to>
                                        <p:strVal val="visible"/>
                                      </p:to>
                                    </p:set>
                                    <p:animEffect transition="in" filter="fade">
                                      <p:cBhvr>
                                        <p:cTn id="23" dur="1000"/>
                                        <p:tgtEl>
                                          <p:spTgt spid="11272"/>
                                        </p:tgtEl>
                                      </p:cBhvr>
                                    </p:animEffect>
                                    <p:anim calcmode="lin" valueType="num">
                                      <p:cBhvr>
                                        <p:cTn id="24" dur="1000" fill="hold"/>
                                        <p:tgtEl>
                                          <p:spTgt spid="11272"/>
                                        </p:tgtEl>
                                        <p:attrNameLst>
                                          <p:attrName>ppt_x</p:attrName>
                                        </p:attrNameLst>
                                      </p:cBhvr>
                                      <p:tavLst>
                                        <p:tav tm="0">
                                          <p:val>
                                            <p:strVal val="#ppt_x"/>
                                          </p:val>
                                        </p:tav>
                                        <p:tav tm="100000">
                                          <p:val>
                                            <p:strVal val="#ppt_x"/>
                                          </p:val>
                                        </p:tav>
                                      </p:tavLst>
                                    </p:anim>
                                    <p:anim calcmode="lin" valueType="num">
                                      <p:cBhvr>
                                        <p:cTn id="25" dur="1000" fill="hold"/>
                                        <p:tgtEl>
                                          <p:spTgt spid="11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495586" y="381000"/>
            <a:ext cx="7810214" cy="838200"/>
          </a:xfrm>
          <a:prstGeom prst="rect">
            <a:avLst/>
          </a:prstGeom>
        </p:spPr>
        <p:txBody>
          <a:bodyPr wrap="square">
            <a:spAutoFit/>
          </a:bodyPr>
          <a:lstStyle/>
          <a:p>
            <a:r>
              <a:rPr lang="en-IN" sz="4800" i="1" u="sng" dirty="0" smtClean="0">
                <a:solidFill>
                  <a:srgbClr val="92D050"/>
                </a:solidFill>
                <a:latin typeface="Aldhabi" pitchFamily="2" charset="-78"/>
                <a:cs typeface="Aldhabi" pitchFamily="2" charset="-78"/>
              </a:rPr>
              <a:t>HOIA – BACIU FOREST</a:t>
            </a:r>
            <a:endParaRPr lang="en-US" sz="4800" dirty="0"/>
          </a:p>
        </p:txBody>
      </p:sp>
    </p:spTree>
    <p:extLst>
      <p:ext uri="{BB962C8B-B14F-4D97-AF65-F5344CB8AC3E}">
        <p14:creationId xmlns:p14="http://schemas.microsoft.com/office/powerpoint/2010/main" val="394459485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685800" y="4038600"/>
            <a:ext cx="8001000" cy="1938992"/>
          </a:xfrm>
          <a:prstGeom prst="rect">
            <a:avLst/>
          </a:prstGeom>
        </p:spPr>
        <p:txBody>
          <a:bodyPr wrap="square">
            <a:spAutoFit/>
          </a:bodyPr>
          <a:lstStyle/>
          <a:p>
            <a:r>
              <a:rPr lang="en-US" sz="2400" dirty="0">
                <a:solidFill>
                  <a:schemeClr val="tx2">
                    <a:lumMod val="60000"/>
                    <a:lumOff val="40000"/>
                  </a:schemeClr>
                </a:solidFill>
              </a:rPr>
              <a:t>Transylvania in central Romania is famous for its legends of Dracula and its primitive towns and castles</a:t>
            </a:r>
            <a:r>
              <a:rPr lang="en-US" sz="2400" dirty="0" smtClean="0">
                <a:solidFill>
                  <a:schemeClr val="tx2">
                    <a:lumMod val="60000"/>
                    <a:lumOff val="40000"/>
                  </a:schemeClr>
                </a:solidFill>
              </a:rPr>
              <a:t>. </a:t>
            </a:r>
            <a:r>
              <a:rPr lang="en-US" sz="2400" dirty="0">
                <a:solidFill>
                  <a:schemeClr val="tx2">
                    <a:lumMod val="60000"/>
                    <a:lumOff val="40000"/>
                  </a:schemeClr>
                </a:solidFill>
              </a:rPr>
              <a:t>With mountainous borders Transylvania is rightly called ‘land beyond the forests</a:t>
            </a:r>
            <a:r>
              <a:rPr lang="en-US" sz="2400" dirty="0" smtClean="0">
                <a:solidFill>
                  <a:schemeClr val="tx2">
                    <a:lumMod val="60000"/>
                    <a:lumOff val="40000"/>
                  </a:schemeClr>
                </a:solidFill>
              </a:rPr>
              <a:t>.’ </a:t>
            </a:r>
            <a:r>
              <a:rPr lang="en-US" sz="2400" dirty="0">
                <a:solidFill>
                  <a:schemeClr val="tx2">
                    <a:lumMod val="60000"/>
                    <a:lumOff val="40000"/>
                  </a:schemeClr>
                </a:solidFill>
              </a:rPr>
              <a:t>This notorious area shelters the most haunted forest in the world, The Hoia-Baciu Forest.</a:t>
            </a:r>
            <a:endParaRPr lang="en-US" sz="2400" dirty="0" smtClean="0">
              <a:solidFill>
                <a:schemeClr val="tx2">
                  <a:lumMod val="60000"/>
                  <a:lumOff val="40000"/>
                </a:schemeClr>
              </a:solidFill>
            </a:endParaRPr>
          </a:p>
        </p:txBody>
      </p:sp>
      <p:pic>
        <p:nvPicPr>
          <p:cNvPr id="13314" name="Picture 2" descr="Image result for dracula cartoon mov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494" y="457200"/>
            <a:ext cx="4678411" cy="2527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24199" y="3256794"/>
            <a:ext cx="2667000" cy="369332"/>
          </a:xfrm>
          <a:prstGeom prst="rect">
            <a:avLst/>
          </a:prstGeom>
          <a:noFill/>
        </p:spPr>
        <p:txBody>
          <a:bodyPr wrap="square" rtlCol="0">
            <a:spAutoFit/>
          </a:bodyPr>
          <a:lstStyle/>
          <a:p>
            <a:pPr algn="ctr"/>
            <a:r>
              <a:rPr lang="en-US" dirty="0" smtClean="0">
                <a:solidFill>
                  <a:schemeClr val="tx2">
                    <a:lumMod val="60000"/>
                    <a:lumOff val="40000"/>
                  </a:schemeClr>
                </a:solidFill>
              </a:rPr>
              <a:t>DRACULA</a:t>
            </a:r>
            <a:endParaRPr lang="en-US" dirty="0">
              <a:solidFill>
                <a:schemeClr val="tx2">
                  <a:lumMod val="60000"/>
                  <a:lumOff val="40000"/>
                </a:schemeClr>
              </a:solidFill>
            </a:endParaRPr>
          </a:p>
        </p:txBody>
      </p:sp>
    </p:spTree>
    <p:extLst>
      <p:ext uri="{BB962C8B-B14F-4D97-AF65-F5344CB8AC3E}">
        <p14:creationId xmlns:p14="http://schemas.microsoft.com/office/powerpoint/2010/main" val="400945368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33400" y="533400"/>
            <a:ext cx="8153400" cy="2677656"/>
          </a:xfrm>
          <a:prstGeom prst="rect">
            <a:avLst/>
          </a:prstGeom>
        </p:spPr>
        <p:txBody>
          <a:bodyPr wrap="square">
            <a:spAutoFit/>
          </a:bodyPr>
          <a:lstStyle/>
          <a:p>
            <a:r>
              <a:rPr lang="en-US" sz="2400" dirty="0">
                <a:solidFill>
                  <a:schemeClr val="tx2">
                    <a:lumMod val="60000"/>
                    <a:lumOff val="40000"/>
                  </a:schemeClr>
                </a:solidFill>
              </a:rPr>
              <a:t>The </a:t>
            </a:r>
            <a:r>
              <a:rPr lang="en-US" sz="2400" i="1" dirty="0">
                <a:solidFill>
                  <a:schemeClr val="tx2">
                    <a:lumMod val="60000"/>
                    <a:lumOff val="40000"/>
                  </a:schemeClr>
                </a:solidFill>
              </a:rPr>
              <a:t>Hoia-Baciu forest</a:t>
            </a:r>
            <a:r>
              <a:rPr lang="en-US" sz="2400" dirty="0">
                <a:solidFill>
                  <a:schemeClr val="tx2">
                    <a:lumMod val="60000"/>
                    <a:lumOff val="40000"/>
                  </a:schemeClr>
                </a:solidFill>
              </a:rPr>
              <a:t> situated outside the city of </a:t>
            </a:r>
            <a:r>
              <a:rPr lang="en-US" sz="2400" dirty="0" err="1">
                <a:solidFill>
                  <a:schemeClr val="tx2">
                    <a:lumMod val="60000"/>
                    <a:lumOff val="40000"/>
                  </a:schemeClr>
                </a:solidFill>
              </a:rPr>
              <a:t>Cluj</a:t>
            </a:r>
            <a:r>
              <a:rPr lang="en-US" sz="2400" dirty="0">
                <a:solidFill>
                  <a:schemeClr val="tx2">
                    <a:lumMod val="60000"/>
                    <a:lumOff val="40000"/>
                  </a:schemeClr>
                </a:solidFill>
              </a:rPr>
              <a:t> </a:t>
            </a:r>
            <a:r>
              <a:rPr lang="en-US" sz="2400" dirty="0" err="1" smtClean="0">
                <a:solidFill>
                  <a:schemeClr val="tx2">
                    <a:lumMod val="60000"/>
                    <a:lumOff val="40000"/>
                  </a:schemeClr>
                </a:solidFill>
              </a:rPr>
              <a:t>Napoca</a:t>
            </a:r>
            <a:r>
              <a:rPr lang="en-US" sz="2400" dirty="0" smtClean="0">
                <a:solidFill>
                  <a:schemeClr val="tx2">
                    <a:lumMod val="60000"/>
                    <a:lumOff val="40000"/>
                  </a:schemeClr>
                </a:solidFill>
              </a:rPr>
              <a:t>, Romania is </a:t>
            </a:r>
            <a:r>
              <a:rPr lang="en-US" sz="2400" dirty="0">
                <a:solidFill>
                  <a:schemeClr val="tx2">
                    <a:lumMod val="60000"/>
                    <a:lumOff val="40000"/>
                  </a:schemeClr>
                </a:solidFill>
              </a:rPr>
              <a:t>known as the “</a:t>
            </a:r>
            <a:r>
              <a:rPr lang="en-US" sz="2400" i="1" dirty="0">
                <a:solidFill>
                  <a:schemeClr val="tx2">
                    <a:lumMod val="60000"/>
                    <a:lumOff val="40000"/>
                  </a:schemeClr>
                </a:solidFill>
              </a:rPr>
              <a:t>Bermuda Triangle of Transylvania</a:t>
            </a:r>
            <a:r>
              <a:rPr lang="en-US" sz="2400" dirty="0" smtClean="0">
                <a:solidFill>
                  <a:schemeClr val="tx2">
                    <a:lumMod val="60000"/>
                    <a:lumOff val="40000"/>
                  </a:schemeClr>
                </a:solidFill>
              </a:rPr>
              <a:t>“ , </a:t>
            </a:r>
            <a:r>
              <a:rPr lang="en-US" sz="2400" dirty="0">
                <a:solidFill>
                  <a:schemeClr val="tx2">
                    <a:lumMod val="60000"/>
                    <a:lumOff val="40000"/>
                  </a:schemeClr>
                </a:solidFill>
              </a:rPr>
              <a:t>because of the mysterious happenings and paranormal activities there</a:t>
            </a:r>
            <a:r>
              <a:rPr lang="en-US" sz="2400" dirty="0" smtClean="0">
                <a:solidFill>
                  <a:schemeClr val="tx2">
                    <a:lumMod val="60000"/>
                    <a:lumOff val="40000"/>
                  </a:schemeClr>
                </a:solidFill>
              </a:rPr>
              <a:t>. </a:t>
            </a:r>
            <a:r>
              <a:rPr lang="en-US" sz="2400" dirty="0">
                <a:solidFill>
                  <a:schemeClr val="tx2">
                    <a:lumMod val="60000"/>
                    <a:lumOff val="40000"/>
                  </a:schemeClr>
                </a:solidFill>
              </a:rPr>
              <a:t>The forest got its name from a mysterious occurrence. In Roman, ‘</a:t>
            </a:r>
            <a:r>
              <a:rPr lang="en-US" sz="2400" dirty="0" err="1">
                <a:solidFill>
                  <a:schemeClr val="tx2">
                    <a:lumMod val="60000"/>
                    <a:lumOff val="40000"/>
                  </a:schemeClr>
                </a:solidFill>
              </a:rPr>
              <a:t>Baci</a:t>
            </a:r>
            <a:r>
              <a:rPr lang="en-US" sz="2400" dirty="0">
                <a:solidFill>
                  <a:schemeClr val="tx2">
                    <a:lumMod val="60000"/>
                    <a:lumOff val="40000"/>
                  </a:schemeClr>
                </a:solidFill>
              </a:rPr>
              <a:t>’ means sheepherder. It is said that a local shepherd disappeared in the forest with his 200 sheep. They were never seen again.</a:t>
            </a:r>
          </a:p>
        </p:txBody>
      </p:sp>
      <p:sp>
        <p:nvSpPr>
          <p:cNvPr id="8" name="AutoShape 12" descr="Image result for transylvania"/>
          <p:cNvSpPr>
            <a:spLocks noChangeAspect="1" noChangeArrowheads="1"/>
          </p:cNvSpPr>
          <p:nvPr/>
        </p:nvSpPr>
        <p:spPr bwMode="auto">
          <a:xfrm>
            <a:off x="1142999" y="-1185272"/>
            <a:ext cx="4594225" cy="32379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transylvania"/>
          <p:cNvSpPr>
            <a:spLocks noChangeAspect="1" noChangeArrowheads="1"/>
          </p:cNvSpPr>
          <p:nvPr/>
        </p:nvSpPr>
        <p:spPr bwMode="auto">
          <a:xfrm>
            <a:off x="228600" y="-914400"/>
            <a:ext cx="5781675" cy="39338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4" name="Picture 16" descr="romania-regions-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2" y="3305083"/>
            <a:ext cx="4481277" cy="3047268"/>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Image result for Hoia-Baciu forest map lo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05083"/>
            <a:ext cx="3848100" cy="2780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68514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304"/>
                                        </p:tgtEl>
                                        <p:attrNameLst>
                                          <p:attrName>style.visibility</p:attrName>
                                        </p:attrNameLst>
                                      </p:cBhvr>
                                      <p:to>
                                        <p:strVal val="visible"/>
                                      </p:to>
                                    </p:set>
                                    <p:anim calcmode="lin" valueType="num">
                                      <p:cBhvr additive="base">
                                        <p:cTn id="12" dur="500" fill="hold"/>
                                        <p:tgtEl>
                                          <p:spTgt spid="12304"/>
                                        </p:tgtEl>
                                        <p:attrNameLst>
                                          <p:attrName>ppt_x</p:attrName>
                                        </p:attrNameLst>
                                      </p:cBhvr>
                                      <p:tavLst>
                                        <p:tav tm="0">
                                          <p:val>
                                            <p:strVal val="#ppt_x"/>
                                          </p:val>
                                        </p:tav>
                                        <p:tav tm="100000">
                                          <p:val>
                                            <p:strVal val="#ppt_x"/>
                                          </p:val>
                                        </p:tav>
                                      </p:tavLst>
                                    </p:anim>
                                    <p:anim calcmode="lin" valueType="num">
                                      <p:cBhvr additive="base">
                                        <p:cTn id="13" dur="500" fill="hold"/>
                                        <p:tgtEl>
                                          <p:spTgt spid="1230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306"/>
                                        </p:tgtEl>
                                        <p:attrNameLst>
                                          <p:attrName>style.visibility</p:attrName>
                                        </p:attrNameLst>
                                      </p:cBhvr>
                                      <p:to>
                                        <p:strVal val="visible"/>
                                      </p:to>
                                    </p:set>
                                    <p:animEffect transition="in" filter="fade">
                                      <p:cBhvr>
                                        <p:cTn id="18" dur="1000"/>
                                        <p:tgtEl>
                                          <p:spTgt spid="12306"/>
                                        </p:tgtEl>
                                      </p:cBhvr>
                                    </p:animEffect>
                                    <p:anim calcmode="lin" valueType="num">
                                      <p:cBhvr>
                                        <p:cTn id="19" dur="1000" fill="hold"/>
                                        <p:tgtEl>
                                          <p:spTgt spid="12306"/>
                                        </p:tgtEl>
                                        <p:attrNameLst>
                                          <p:attrName>ppt_x</p:attrName>
                                        </p:attrNameLst>
                                      </p:cBhvr>
                                      <p:tavLst>
                                        <p:tav tm="0">
                                          <p:val>
                                            <p:strVal val="#ppt_x"/>
                                          </p:val>
                                        </p:tav>
                                        <p:tav tm="100000">
                                          <p:val>
                                            <p:strVal val="#ppt_x"/>
                                          </p:val>
                                        </p:tav>
                                      </p:tavLst>
                                    </p:anim>
                                    <p:anim calcmode="lin" valueType="num">
                                      <p:cBhvr>
                                        <p:cTn id="20" dur="1000" fill="hold"/>
                                        <p:tgtEl>
                                          <p:spTgt spid="123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TotalTime>
  <Words>1048</Words>
  <Application>Microsoft Office PowerPoint</Application>
  <PresentationFormat>On-screen Show (4:3)</PresentationFormat>
  <Paragraphs>44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Aldhabi</vt:lpstr>
      <vt:lpstr>Arial</vt:lpstr>
      <vt:lpstr>Calibri</vt:lpstr>
      <vt:lpstr>Open Sans</vt:lpstr>
      <vt:lpstr>Wingdings</vt:lpstr>
      <vt:lpstr>Office Theme</vt:lpstr>
      <vt:lpstr>MYSTERIOUS PLACES ON EARTH</vt:lpstr>
      <vt:lpstr>SOUTH ATLANTIC ANOMALY</vt:lpstr>
      <vt:lpstr>PowerPoint Presentation</vt:lpstr>
      <vt:lpstr>SCIENTIFIC APPROACH</vt:lpstr>
      <vt:lpstr>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SCIENTIFIC APPROACH...</vt:lpstr>
      <vt:lpstr>PowerPoint Presentation</vt:lpstr>
      <vt:lpstr>THE DEVIL SEA</vt:lpstr>
      <vt:lpstr>PowerPoint Presentation</vt:lpstr>
      <vt:lpstr>PowerPoint Presentation</vt:lpstr>
      <vt:lpstr>DISAPPERANCES</vt:lpstr>
      <vt:lpstr>PowerPoint Presentation</vt:lpstr>
      <vt:lpstr>THEORIES</vt:lpstr>
      <vt:lpstr>A SCIENTIFIC APPROACH...</vt:lpstr>
      <vt:lpstr>MYTH</vt:lpstr>
      <vt:lpstr>REFERENCE TO BERMUDA TRIANGLE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Nazca lines</dc:title>
  <dc:creator>vicky mohan</dc:creator>
  <cp:lastModifiedBy>Keshav Rath</cp:lastModifiedBy>
  <cp:revision>61</cp:revision>
  <dcterms:created xsi:type="dcterms:W3CDTF">2006-08-16T00:00:00Z</dcterms:created>
  <dcterms:modified xsi:type="dcterms:W3CDTF">2016-09-07T01:34:41Z</dcterms:modified>
</cp:coreProperties>
</file>